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32" r:id="rId3"/>
    <p:sldId id="346" r:id="rId4"/>
    <p:sldId id="345" r:id="rId5"/>
    <p:sldId id="344" r:id="rId6"/>
    <p:sldId id="343" r:id="rId7"/>
    <p:sldId id="342" r:id="rId8"/>
    <p:sldId id="433" r:id="rId9"/>
    <p:sldId id="261" r:id="rId10"/>
    <p:sldId id="434" r:id="rId11"/>
    <p:sldId id="385" r:id="rId12"/>
    <p:sldId id="387" r:id="rId13"/>
    <p:sldId id="332" r:id="rId14"/>
    <p:sldId id="330" r:id="rId15"/>
    <p:sldId id="329" r:id="rId16"/>
    <p:sldId id="328" r:id="rId17"/>
    <p:sldId id="327" r:id="rId18"/>
    <p:sldId id="425" r:id="rId19"/>
    <p:sldId id="323" r:id="rId20"/>
    <p:sldId id="354" r:id="rId21"/>
    <p:sldId id="389" r:id="rId22"/>
    <p:sldId id="391" r:id="rId23"/>
    <p:sldId id="326" r:id="rId24"/>
    <p:sldId id="364" r:id="rId25"/>
    <p:sldId id="413" r:id="rId26"/>
    <p:sldId id="415" r:id="rId27"/>
    <p:sldId id="382" r:id="rId28"/>
    <p:sldId id="384" r:id="rId29"/>
    <p:sldId id="435" r:id="rId30"/>
    <p:sldId id="267" r:id="rId31"/>
    <p:sldId id="340" r:id="rId32"/>
    <p:sldId id="339" r:id="rId33"/>
    <p:sldId id="338" r:id="rId34"/>
    <p:sldId id="337" r:id="rId35"/>
    <p:sldId id="436" r:id="rId36"/>
    <p:sldId id="335" r:id="rId37"/>
    <p:sldId id="437" r:id="rId38"/>
    <p:sldId id="438" r:id="rId39"/>
    <p:sldId id="313" r:id="rId40"/>
    <p:sldId id="401" r:id="rId41"/>
    <p:sldId id="312" r:id="rId42"/>
    <p:sldId id="310" r:id="rId43"/>
    <p:sldId id="393" r:id="rId44"/>
    <p:sldId id="395" r:id="rId45"/>
    <p:sldId id="367" r:id="rId46"/>
    <p:sldId id="366" r:id="rId47"/>
    <p:sldId id="428" r:id="rId48"/>
    <p:sldId id="427" r:id="rId49"/>
    <p:sldId id="305" r:id="rId50"/>
    <p:sldId id="356" r:id="rId51"/>
    <p:sldId id="417" r:id="rId52"/>
    <p:sldId id="419" r:id="rId53"/>
    <p:sldId id="378" r:id="rId54"/>
    <p:sldId id="380" r:id="rId55"/>
    <p:sldId id="439" r:id="rId56"/>
    <p:sldId id="362" r:id="rId57"/>
    <p:sldId id="361" r:id="rId58"/>
    <p:sldId id="360" r:id="rId59"/>
    <p:sldId id="359" r:id="rId60"/>
    <p:sldId id="358" r:id="rId61"/>
    <p:sldId id="440" r:id="rId62"/>
    <p:sldId id="266" r:id="rId63"/>
    <p:sldId id="441" r:id="rId64"/>
    <p:sldId id="442" r:id="rId65"/>
    <p:sldId id="403" r:id="rId66"/>
    <p:sldId id="405" r:id="rId67"/>
    <p:sldId id="291" r:id="rId68"/>
    <p:sldId id="290" r:id="rId69"/>
    <p:sldId id="397" r:id="rId70"/>
    <p:sldId id="399" r:id="rId71"/>
    <p:sldId id="370" r:id="rId72"/>
    <p:sldId id="369" r:id="rId73"/>
    <p:sldId id="373" r:id="rId74"/>
    <p:sldId id="375" r:id="rId75"/>
    <p:sldId id="287" r:id="rId76"/>
    <p:sldId id="352" r:id="rId77"/>
    <p:sldId id="409" r:id="rId78"/>
    <p:sldId id="411" r:id="rId79"/>
    <p:sldId id="421" r:id="rId80"/>
    <p:sldId id="423" r:id="rId81"/>
    <p:sldId id="431" r:id="rId82"/>
    <p:sldId id="430" r:id="rId83"/>
    <p:sldId id="281" r:id="rId84"/>
    <p:sldId id="407" r:id="rId85"/>
    <p:sldId id="333"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sorterViewPr>
    <p:cViewPr>
      <p:scale>
        <a:sx n="100" d="100"/>
        <a:sy n="100" d="100"/>
      </p:scale>
      <p:origin x="0" y="1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26/02/2015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266025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26/02/2015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58254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26/02/2015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197714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E7180-FCC4-4392-943B-39E200BD1F0D}" type="datetimeFigureOut">
              <a:rPr lang="en-GB" smtClean="0"/>
              <a:t>26/02/2015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5769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5E7180-FCC4-4392-943B-39E200BD1F0D}" type="datetimeFigureOut">
              <a:rPr lang="en-GB" smtClean="0"/>
              <a:t>26/02/2015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11294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5E7180-FCC4-4392-943B-39E200BD1F0D}" type="datetimeFigureOut">
              <a:rPr lang="en-GB" smtClean="0"/>
              <a:t>26/02/2015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33977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5E7180-FCC4-4392-943B-39E200BD1F0D}" type="datetimeFigureOut">
              <a:rPr lang="en-GB" smtClean="0"/>
              <a:t>26/02/2015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71109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5E7180-FCC4-4392-943B-39E200BD1F0D}" type="datetimeFigureOut">
              <a:rPr lang="en-GB" smtClean="0"/>
              <a:t>26/02/2015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253288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E7180-FCC4-4392-943B-39E200BD1F0D}" type="datetimeFigureOut">
              <a:rPr lang="en-GB" smtClean="0"/>
              <a:t>26/02/2015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8971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E7180-FCC4-4392-943B-39E200BD1F0D}" type="datetimeFigureOut">
              <a:rPr lang="en-GB" smtClean="0"/>
              <a:t>26/02/2015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4274655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E7180-FCC4-4392-943B-39E200BD1F0D}" type="datetimeFigureOut">
              <a:rPr lang="en-GB" smtClean="0"/>
              <a:t>26/02/2015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0CD13-7F81-4B20-99F6-83CCD0C5A072}" type="slidenum">
              <a:rPr lang="en-GB" smtClean="0"/>
              <a:t>‹#›</a:t>
            </a:fld>
            <a:endParaRPr lang="en-GB"/>
          </a:p>
        </p:txBody>
      </p:sp>
    </p:spTree>
    <p:extLst>
      <p:ext uri="{BB962C8B-B14F-4D97-AF65-F5344CB8AC3E}">
        <p14:creationId xmlns:p14="http://schemas.microsoft.com/office/powerpoint/2010/main" val="98127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E7180-FCC4-4392-943B-39E200BD1F0D}" type="datetimeFigureOut">
              <a:rPr lang="en-GB" smtClean="0"/>
              <a:t>26/02/2015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0CD13-7F81-4B20-99F6-83CCD0C5A072}" type="slidenum">
              <a:rPr lang="en-GB" smtClean="0"/>
              <a:t>‹#›</a:t>
            </a:fld>
            <a:endParaRPr lang="en-GB"/>
          </a:p>
        </p:txBody>
      </p:sp>
    </p:spTree>
    <p:extLst>
      <p:ext uri="{BB962C8B-B14F-4D97-AF65-F5344CB8AC3E}">
        <p14:creationId xmlns:p14="http://schemas.microsoft.com/office/powerpoint/2010/main" val="672582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899592" y="836712"/>
            <a:ext cx="7704856" cy="1440159"/>
          </a:xfrm>
        </p:spPr>
        <p:txBody>
          <a:bodyPr>
            <a:normAutofit/>
          </a:bodyPr>
          <a:lstStyle/>
          <a:p>
            <a:r>
              <a:rPr lang="en-GB" dirty="0" smtClean="0">
                <a:solidFill>
                  <a:schemeClr val="tx1"/>
                </a:solidFill>
              </a:rPr>
              <a:t>Welcome to Quiz </a:t>
            </a:r>
            <a:r>
              <a:rPr lang="en-GB" dirty="0" smtClean="0">
                <a:solidFill>
                  <a:schemeClr val="tx1"/>
                </a:solidFill>
              </a:rPr>
              <a:t>5</a:t>
            </a:r>
          </a:p>
          <a:p>
            <a:r>
              <a:rPr lang="en-GB" dirty="0" smtClean="0">
                <a:solidFill>
                  <a:schemeClr val="tx1"/>
                </a:solidFill>
              </a:rPr>
              <a:t>Your target is to </a:t>
            </a:r>
            <a:r>
              <a:rPr lang="en-GB" smtClean="0">
                <a:solidFill>
                  <a:schemeClr val="tx1"/>
                </a:solidFill>
              </a:rPr>
              <a:t>achieve 20,000 </a:t>
            </a:r>
            <a:r>
              <a:rPr lang="en-GB" dirty="0" smtClean="0">
                <a:solidFill>
                  <a:schemeClr val="tx1"/>
                </a:solidFill>
              </a:rPr>
              <a:t>pts</a:t>
            </a:r>
            <a:endParaRPr lang="en-GB" dirty="0" smtClean="0">
              <a:solidFill>
                <a:schemeClr val="tx1"/>
              </a:solidFill>
            </a:endParaRPr>
          </a:p>
          <a:p>
            <a:endParaRPr lang="en-GB" dirty="0" smtClean="0">
              <a:solidFill>
                <a:schemeClr val="tx1"/>
              </a:solidFill>
            </a:endParaRPr>
          </a:p>
          <a:p>
            <a:endParaRPr lang="en-GB" dirty="0">
              <a:solidFill>
                <a:schemeClr val="tx1"/>
              </a:solidFill>
            </a:endParaRPr>
          </a:p>
        </p:txBody>
      </p:sp>
      <p:pic>
        <p:nvPicPr>
          <p:cNvPr id="1026" name="Picture 2" descr="C:\Users\john\Desktop\g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17663"/>
            <a:ext cx="6737268" cy="133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526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normAutofit fontScale="92500"/>
          </a:bodyPr>
          <a:lstStyle/>
          <a:p>
            <a:pPr marL="0" indent="0" algn="ctr">
              <a:buNone/>
            </a:pPr>
            <a:r>
              <a:rPr lang="en-GB" dirty="0" smtClean="0"/>
              <a:t>Did you achieve, or even surpass, the target of 800 points?</a:t>
            </a:r>
          </a:p>
          <a:p>
            <a:pPr marL="0" indent="0" algn="ctr">
              <a:buNone/>
            </a:pPr>
            <a:r>
              <a:rPr lang="en-GB" dirty="0" smtClean="0"/>
              <a:t>There are 9 questions in the next round. For each question you should choose one of the answers and can bet up to half the points you own at that point. If you are correct you win those points, but choose incorrectly and you lose those points.</a:t>
            </a:r>
          </a:p>
          <a:p>
            <a:pPr marL="0" indent="0" algn="ctr">
              <a:buNone/>
            </a:pPr>
            <a:r>
              <a:rPr lang="en-GB" dirty="0" smtClean="0"/>
              <a:t>Your target by the end of these 9 questions is 1800 points.</a:t>
            </a:r>
            <a:endParaRPr lang="en-GB" dirty="0"/>
          </a:p>
        </p:txBody>
      </p:sp>
    </p:spTree>
    <p:extLst>
      <p:ext uri="{BB962C8B-B14F-4D97-AF65-F5344CB8AC3E}">
        <p14:creationId xmlns:p14="http://schemas.microsoft.com/office/powerpoint/2010/main" val="160212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Today a gallon of petrol costs £6, but what was the price in 1970?</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8682848"/>
              </p:ext>
            </p:extLst>
          </p:nvPr>
        </p:nvGraphicFramePr>
        <p:xfrm>
          <a:off x="1619672" y="1600200"/>
          <a:ext cx="5832648" cy="3556990"/>
        </p:xfrm>
        <a:graphic>
          <a:graphicData uri="http://schemas.openxmlformats.org/drawingml/2006/table">
            <a:tbl>
              <a:tblPr firstRow="1" bandRow="1">
                <a:tableStyleId>{5C22544A-7EE6-4342-B048-85BDC9FD1C3A}</a:tableStyleId>
              </a:tblPr>
              <a:tblGrid>
                <a:gridCol w="2175797"/>
                <a:gridCol w="3656851"/>
              </a:tblGrid>
              <a:tr h="711398">
                <a:tc>
                  <a:txBody>
                    <a:bodyPr/>
                    <a:lstStyle/>
                    <a:p>
                      <a:pPr algn="ctr"/>
                      <a:r>
                        <a:rPr lang="en-GB" b="0" dirty="0" smtClean="0">
                          <a:solidFill>
                            <a:schemeClr val="tx1"/>
                          </a:solidFill>
                        </a:rPr>
                        <a:t>A</a:t>
                      </a:r>
                      <a:endParaRPr lang="en-GB" b="0" dirty="0"/>
                    </a:p>
                  </a:txBody>
                  <a:tcPr>
                    <a:solidFill>
                      <a:schemeClr val="bg1">
                        <a:lumMod val="95000"/>
                      </a:schemeClr>
                    </a:solidFill>
                  </a:tcPr>
                </a:tc>
                <a:tc>
                  <a:txBody>
                    <a:bodyPr/>
                    <a:lstStyle/>
                    <a:p>
                      <a:pPr algn="ctr"/>
                      <a:r>
                        <a:rPr lang="en-GB" b="0" dirty="0" smtClean="0">
                          <a:solidFill>
                            <a:schemeClr val="tx1"/>
                          </a:solidFill>
                        </a:rPr>
                        <a:t>5p</a:t>
                      </a:r>
                      <a:endParaRPr lang="en-GB" b="0" dirty="0">
                        <a:solidFill>
                          <a:schemeClr val="tx1"/>
                        </a:solidFill>
                      </a:endParaRPr>
                    </a:p>
                  </a:txBody>
                  <a:tcPr>
                    <a:solidFill>
                      <a:schemeClr val="bg1">
                        <a:lumMod val="95000"/>
                      </a:schemeClr>
                    </a:solidFill>
                  </a:tcPr>
                </a:tc>
              </a:tr>
              <a:tr h="711398">
                <a:tc>
                  <a:txBody>
                    <a:bodyPr/>
                    <a:lstStyle/>
                    <a:p>
                      <a:pPr algn="ctr"/>
                      <a:r>
                        <a:rPr lang="en-GB" dirty="0" smtClean="0">
                          <a:solidFill>
                            <a:schemeClr val="tx1"/>
                          </a:solidFill>
                        </a:rPr>
                        <a:t>B</a:t>
                      </a:r>
                      <a:endParaRPr lang="en-GB" dirty="0">
                        <a:solidFill>
                          <a:schemeClr val="tx1"/>
                        </a:solidFill>
                      </a:endParaRPr>
                    </a:p>
                  </a:txBody>
                  <a:tcPr/>
                </a:tc>
                <a:tc>
                  <a:txBody>
                    <a:bodyPr/>
                    <a:lstStyle/>
                    <a:p>
                      <a:pPr algn="ctr"/>
                      <a:r>
                        <a:rPr lang="en-GB" dirty="0" smtClean="0"/>
                        <a:t>10p</a:t>
                      </a:r>
                      <a:endParaRPr lang="en-GB" dirty="0"/>
                    </a:p>
                  </a:txBody>
                  <a:tcPr/>
                </a:tc>
              </a:tr>
              <a:tr h="711398">
                <a:tc>
                  <a:txBody>
                    <a:bodyPr/>
                    <a:lstStyle/>
                    <a:p>
                      <a:pPr algn="ctr"/>
                      <a:r>
                        <a:rPr lang="en-GB" dirty="0" smtClean="0">
                          <a:solidFill>
                            <a:schemeClr val="tx1"/>
                          </a:solidFill>
                        </a:rPr>
                        <a:t>C</a:t>
                      </a:r>
                      <a:endParaRPr lang="en-GB" dirty="0">
                        <a:solidFill>
                          <a:schemeClr val="tx1"/>
                        </a:solidFill>
                      </a:endParaRPr>
                    </a:p>
                  </a:txBody>
                  <a:tcPr/>
                </a:tc>
                <a:tc>
                  <a:txBody>
                    <a:bodyPr/>
                    <a:lstStyle/>
                    <a:p>
                      <a:pPr algn="ctr"/>
                      <a:r>
                        <a:rPr lang="en-GB" dirty="0" smtClean="0"/>
                        <a:t>20p</a:t>
                      </a:r>
                      <a:endParaRPr lang="en-GB" dirty="0"/>
                    </a:p>
                  </a:txBody>
                  <a:tcPr/>
                </a:tc>
              </a:tr>
              <a:tr h="711398">
                <a:tc>
                  <a:txBody>
                    <a:bodyPr/>
                    <a:lstStyle/>
                    <a:p>
                      <a:pPr algn="ctr"/>
                      <a:r>
                        <a:rPr lang="en-GB" dirty="0" smtClean="0">
                          <a:solidFill>
                            <a:schemeClr val="tx1"/>
                          </a:solidFill>
                        </a:rPr>
                        <a:t>D</a:t>
                      </a:r>
                      <a:endParaRPr lang="en-GB" dirty="0">
                        <a:solidFill>
                          <a:schemeClr val="tx1"/>
                        </a:solidFill>
                      </a:endParaRPr>
                    </a:p>
                  </a:txBody>
                  <a:tcPr/>
                </a:tc>
                <a:tc>
                  <a:txBody>
                    <a:bodyPr/>
                    <a:lstStyle/>
                    <a:p>
                      <a:pPr algn="ctr"/>
                      <a:r>
                        <a:rPr lang="en-GB" dirty="0" smtClean="0"/>
                        <a:t>30p</a:t>
                      </a:r>
                      <a:endParaRPr lang="en-GB" dirty="0"/>
                    </a:p>
                  </a:txBody>
                  <a:tcPr/>
                </a:tc>
              </a:tr>
              <a:tr h="711398">
                <a:tc>
                  <a:txBody>
                    <a:bodyPr/>
                    <a:lstStyle/>
                    <a:p>
                      <a:pPr algn="ctr"/>
                      <a:r>
                        <a:rPr lang="en-GB" dirty="0" smtClean="0">
                          <a:solidFill>
                            <a:schemeClr val="tx1"/>
                          </a:solidFill>
                        </a:rPr>
                        <a:t>E</a:t>
                      </a:r>
                      <a:endParaRPr lang="en-GB" dirty="0">
                        <a:solidFill>
                          <a:schemeClr val="tx1"/>
                        </a:solidFill>
                      </a:endParaRPr>
                    </a:p>
                  </a:txBody>
                  <a:tcPr/>
                </a:tc>
                <a:tc>
                  <a:txBody>
                    <a:bodyPr/>
                    <a:lstStyle/>
                    <a:p>
                      <a:pPr algn="ctr"/>
                      <a:r>
                        <a:rPr lang="en-GB" dirty="0" smtClean="0"/>
                        <a:t>40p</a:t>
                      </a:r>
                      <a:endParaRPr lang="en-GB" dirty="0"/>
                    </a:p>
                  </a:txBody>
                  <a:tcPr/>
                </a:tc>
              </a:tr>
            </a:tbl>
          </a:graphicData>
        </a:graphic>
      </p:graphicFrame>
    </p:spTree>
    <p:extLst>
      <p:ext uri="{BB962C8B-B14F-4D97-AF65-F5344CB8AC3E}">
        <p14:creationId xmlns:p14="http://schemas.microsoft.com/office/powerpoint/2010/main" val="3559619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Today a gallon of petrol costs £6, but what was the price in 1970?</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8920775"/>
              </p:ext>
            </p:extLst>
          </p:nvPr>
        </p:nvGraphicFramePr>
        <p:xfrm>
          <a:off x="1619672" y="1600200"/>
          <a:ext cx="5832648" cy="3556990"/>
        </p:xfrm>
        <a:graphic>
          <a:graphicData uri="http://schemas.openxmlformats.org/drawingml/2006/table">
            <a:tbl>
              <a:tblPr firstRow="1" bandRow="1">
                <a:tableStyleId>{5C22544A-7EE6-4342-B048-85BDC9FD1C3A}</a:tableStyleId>
              </a:tblPr>
              <a:tblGrid>
                <a:gridCol w="2175797"/>
                <a:gridCol w="3656851"/>
              </a:tblGrid>
              <a:tr h="711398">
                <a:tc>
                  <a:txBody>
                    <a:bodyPr/>
                    <a:lstStyle/>
                    <a:p>
                      <a:pPr algn="ctr"/>
                      <a:r>
                        <a:rPr lang="en-GB" b="0" dirty="0" smtClean="0">
                          <a:solidFill>
                            <a:schemeClr val="tx1"/>
                          </a:solidFill>
                        </a:rPr>
                        <a:t>A</a:t>
                      </a:r>
                      <a:endParaRPr lang="en-GB" b="0" dirty="0"/>
                    </a:p>
                  </a:txBody>
                  <a:tcPr>
                    <a:solidFill>
                      <a:schemeClr val="bg1">
                        <a:lumMod val="95000"/>
                      </a:schemeClr>
                    </a:solidFill>
                  </a:tcPr>
                </a:tc>
                <a:tc>
                  <a:txBody>
                    <a:bodyPr/>
                    <a:lstStyle/>
                    <a:p>
                      <a:pPr algn="ctr"/>
                      <a:r>
                        <a:rPr lang="en-GB" b="0" dirty="0" smtClean="0">
                          <a:solidFill>
                            <a:schemeClr val="tx1"/>
                          </a:solidFill>
                        </a:rPr>
                        <a:t>5p</a:t>
                      </a:r>
                      <a:endParaRPr lang="en-GB" b="0" dirty="0">
                        <a:solidFill>
                          <a:schemeClr val="tx1"/>
                        </a:solidFill>
                      </a:endParaRPr>
                    </a:p>
                  </a:txBody>
                  <a:tcPr>
                    <a:solidFill>
                      <a:schemeClr val="bg1">
                        <a:lumMod val="95000"/>
                      </a:schemeClr>
                    </a:solidFill>
                  </a:tcPr>
                </a:tc>
              </a:tr>
              <a:tr h="711398">
                <a:tc>
                  <a:txBody>
                    <a:bodyPr/>
                    <a:lstStyle/>
                    <a:p>
                      <a:pPr algn="ctr"/>
                      <a:r>
                        <a:rPr lang="en-GB" dirty="0" smtClean="0">
                          <a:solidFill>
                            <a:schemeClr val="tx1"/>
                          </a:solidFill>
                        </a:rPr>
                        <a:t>B</a:t>
                      </a:r>
                      <a:endParaRPr lang="en-GB" dirty="0">
                        <a:solidFill>
                          <a:schemeClr val="tx1"/>
                        </a:solidFill>
                      </a:endParaRPr>
                    </a:p>
                  </a:txBody>
                  <a:tcPr/>
                </a:tc>
                <a:tc>
                  <a:txBody>
                    <a:bodyPr/>
                    <a:lstStyle/>
                    <a:p>
                      <a:pPr algn="ctr"/>
                      <a:r>
                        <a:rPr lang="en-GB" dirty="0" smtClean="0"/>
                        <a:t>10p</a:t>
                      </a:r>
                      <a:endParaRPr lang="en-GB" dirty="0"/>
                    </a:p>
                  </a:txBody>
                  <a:tcPr/>
                </a:tc>
              </a:tr>
              <a:tr h="711398">
                <a:tc>
                  <a:txBody>
                    <a:bodyPr/>
                    <a:lstStyle/>
                    <a:p>
                      <a:pPr algn="ctr"/>
                      <a:r>
                        <a:rPr lang="en-GB" dirty="0" smtClean="0">
                          <a:solidFill>
                            <a:schemeClr val="tx1"/>
                          </a:solidFill>
                        </a:rPr>
                        <a:t>C</a:t>
                      </a:r>
                      <a:endParaRPr lang="en-GB" dirty="0">
                        <a:solidFill>
                          <a:schemeClr val="tx1"/>
                        </a:solidFill>
                      </a:endParaRPr>
                    </a:p>
                  </a:txBody>
                  <a:tcPr/>
                </a:tc>
                <a:tc>
                  <a:txBody>
                    <a:bodyPr/>
                    <a:lstStyle/>
                    <a:p>
                      <a:pPr algn="ctr"/>
                      <a:r>
                        <a:rPr lang="en-GB" dirty="0" smtClean="0"/>
                        <a:t>20p</a:t>
                      </a:r>
                      <a:endParaRPr lang="en-GB" dirty="0"/>
                    </a:p>
                  </a:txBody>
                  <a:tcPr/>
                </a:tc>
              </a:tr>
              <a:tr h="711398">
                <a:tc>
                  <a:txBody>
                    <a:bodyPr/>
                    <a:lstStyle/>
                    <a:p>
                      <a:pPr algn="ctr"/>
                      <a:r>
                        <a:rPr lang="en-GB" dirty="0" smtClean="0">
                          <a:solidFill>
                            <a:srgbClr val="FF0000"/>
                          </a:solidFill>
                        </a:rPr>
                        <a:t>D</a:t>
                      </a:r>
                      <a:endParaRPr lang="en-GB" dirty="0">
                        <a:solidFill>
                          <a:srgbClr val="FF0000"/>
                        </a:solidFill>
                      </a:endParaRPr>
                    </a:p>
                  </a:txBody>
                  <a:tcPr/>
                </a:tc>
                <a:tc>
                  <a:txBody>
                    <a:bodyPr/>
                    <a:lstStyle/>
                    <a:p>
                      <a:pPr algn="ctr"/>
                      <a:r>
                        <a:rPr lang="en-GB" dirty="0" smtClean="0">
                          <a:solidFill>
                            <a:srgbClr val="FF0000"/>
                          </a:solidFill>
                        </a:rPr>
                        <a:t>30p</a:t>
                      </a:r>
                      <a:endParaRPr lang="en-GB" dirty="0">
                        <a:solidFill>
                          <a:srgbClr val="FF0000"/>
                        </a:solidFill>
                      </a:endParaRPr>
                    </a:p>
                  </a:txBody>
                  <a:tcPr/>
                </a:tc>
              </a:tr>
              <a:tr h="711398">
                <a:tc>
                  <a:txBody>
                    <a:bodyPr/>
                    <a:lstStyle/>
                    <a:p>
                      <a:pPr algn="ctr"/>
                      <a:r>
                        <a:rPr lang="en-GB" dirty="0" smtClean="0">
                          <a:solidFill>
                            <a:schemeClr val="tx1"/>
                          </a:solidFill>
                        </a:rPr>
                        <a:t>E</a:t>
                      </a:r>
                      <a:endParaRPr lang="en-GB" dirty="0">
                        <a:solidFill>
                          <a:schemeClr val="tx1"/>
                        </a:solidFill>
                      </a:endParaRPr>
                    </a:p>
                  </a:txBody>
                  <a:tcPr/>
                </a:tc>
                <a:tc>
                  <a:txBody>
                    <a:bodyPr/>
                    <a:lstStyle/>
                    <a:p>
                      <a:pPr algn="ctr"/>
                      <a:r>
                        <a:rPr lang="en-GB" dirty="0" smtClean="0"/>
                        <a:t>40p</a:t>
                      </a:r>
                      <a:endParaRPr lang="en-GB" dirty="0"/>
                    </a:p>
                  </a:txBody>
                  <a:tcPr/>
                </a:tc>
              </a:tr>
            </a:tbl>
          </a:graphicData>
        </a:graphic>
      </p:graphicFrame>
    </p:spTree>
    <p:extLst>
      <p:ext uri="{BB962C8B-B14F-4D97-AF65-F5344CB8AC3E}">
        <p14:creationId xmlns:p14="http://schemas.microsoft.com/office/powerpoint/2010/main" val="3463912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33307570"/>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solidFill>
                            <a:schemeClr val="tx1"/>
                          </a:solidFill>
                        </a:rPr>
                        <a:t>A</a:t>
                      </a:r>
                    </a:p>
                    <a:p>
                      <a:pPr algn="ctr"/>
                      <a:endParaRPr lang="en-GB" sz="2400" dirty="0"/>
                    </a:p>
                  </a:txBody>
                  <a:tcPr>
                    <a:solidFill>
                      <a:schemeClr val="bg2"/>
                    </a:solidFill>
                  </a:tcPr>
                </a:tc>
                <a:tc>
                  <a:txBody>
                    <a:bodyPr/>
                    <a:lstStyle/>
                    <a:p>
                      <a:pPr algn="ctr"/>
                      <a:r>
                        <a:rPr lang="en-GB" sz="2400" dirty="0" smtClean="0">
                          <a:solidFill>
                            <a:schemeClr val="tx1"/>
                          </a:solidFill>
                        </a:rPr>
                        <a:t>9</a:t>
                      </a:r>
                      <a:endParaRPr lang="en-GB" sz="2400" dirty="0">
                        <a:solidFill>
                          <a:schemeClr val="tx1"/>
                        </a:solidFill>
                      </a:endParaRPr>
                    </a:p>
                  </a:txBody>
                  <a:tcPr>
                    <a:solidFill>
                      <a:schemeClr val="bg2"/>
                    </a:solidFill>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10</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11</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12</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13</a:t>
                      </a:r>
                      <a:endParaRPr lang="en-GB" sz="2400" dirty="0"/>
                    </a:p>
                  </a:txBody>
                  <a:tcPr/>
                </a:tc>
              </a:tr>
            </a:tbl>
          </a:graphicData>
        </a:graphic>
      </p:graphicFrame>
      <p:sp>
        <p:nvSpPr>
          <p:cNvPr id="3" name="TextBox 2"/>
          <p:cNvSpPr txBox="1"/>
          <p:nvPr/>
        </p:nvSpPr>
        <p:spPr>
          <a:xfrm>
            <a:off x="899592" y="1124744"/>
            <a:ext cx="7344816" cy="1077218"/>
          </a:xfrm>
          <a:prstGeom prst="rect">
            <a:avLst/>
          </a:prstGeom>
          <a:noFill/>
        </p:spPr>
        <p:txBody>
          <a:bodyPr wrap="square" rtlCol="0">
            <a:spAutoFit/>
          </a:bodyPr>
          <a:lstStyle/>
          <a:p>
            <a:pPr algn="ctr"/>
            <a:r>
              <a:rPr lang="en-GB" sz="3200" dirty="0" smtClean="0"/>
              <a:t>How many Football League clubs have ‘HAM’ within their name?</a:t>
            </a:r>
            <a:endParaRPr lang="en-GB" sz="32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40129762"/>
              </p:ext>
            </p:extLst>
          </p:nvPr>
        </p:nvGraphicFramePr>
        <p:xfrm>
          <a:off x="1911749" y="2492896"/>
          <a:ext cx="5040560" cy="4114800"/>
        </p:xfrm>
        <a:graphic>
          <a:graphicData uri="http://schemas.openxmlformats.org/drawingml/2006/table">
            <a:tbl>
              <a:tblPr firstRow="1" bandRow="1">
                <a:tableStyleId>{5C22544A-7EE6-4342-B048-85BDC9FD1C3A}</a:tableStyleId>
              </a:tblPr>
              <a:tblGrid>
                <a:gridCol w="972220"/>
                <a:gridCol w="4068340"/>
              </a:tblGrid>
              <a:tr h="676875">
                <a:tc>
                  <a:txBody>
                    <a:bodyPr/>
                    <a:lstStyle/>
                    <a:p>
                      <a:pPr algn="ctr"/>
                      <a:r>
                        <a:rPr lang="en-GB" sz="2400" dirty="0" smtClean="0">
                          <a:solidFill>
                            <a:schemeClr val="tx1"/>
                          </a:solidFill>
                        </a:rPr>
                        <a:t>A</a:t>
                      </a:r>
                    </a:p>
                    <a:p>
                      <a:pPr algn="ctr"/>
                      <a:endParaRPr lang="en-GB" sz="2400" dirty="0"/>
                    </a:p>
                  </a:txBody>
                  <a:tcPr/>
                </a:tc>
                <a:tc>
                  <a:txBody>
                    <a:bodyPr/>
                    <a:lstStyle/>
                    <a:p>
                      <a:pPr algn="ctr"/>
                      <a:r>
                        <a:rPr lang="en-GB" sz="2400" dirty="0" smtClean="0">
                          <a:solidFill>
                            <a:schemeClr val="tx1"/>
                          </a:solidFill>
                        </a:rPr>
                        <a:t>9</a:t>
                      </a:r>
                      <a:endParaRPr lang="en-GB" sz="2400" dirty="0">
                        <a:solidFill>
                          <a:schemeClr val="tx1"/>
                        </a:solidFill>
                      </a:endParaRPr>
                    </a:p>
                  </a:txBody>
                  <a:tcPr/>
                </a:tc>
              </a:tr>
              <a:tr h="676875">
                <a:tc>
                  <a:txBody>
                    <a:bodyPr/>
                    <a:lstStyle/>
                    <a:p>
                      <a:pPr algn="ctr"/>
                      <a:r>
                        <a:rPr lang="en-GB" sz="2400" dirty="0" smtClean="0"/>
                        <a:t>B</a:t>
                      </a:r>
                    </a:p>
                    <a:p>
                      <a:pPr algn="ctr"/>
                      <a:endParaRPr lang="en-GB" sz="2400" dirty="0"/>
                    </a:p>
                  </a:txBody>
                  <a:tcPr/>
                </a:tc>
                <a:tc>
                  <a:txBody>
                    <a:bodyPr/>
                    <a:lstStyle/>
                    <a:p>
                      <a:pPr algn="ctr"/>
                      <a:r>
                        <a:rPr lang="en-GB" sz="2400" dirty="0" smtClean="0"/>
                        <a:t>10</a:t>
                      </a:r>
                      <a:endParaRPr lang="en-GB" sz="2400" dirty="0"/>
                    </a:p>
                  </a:txBody>
                  <a:tcPr/>
                </a:tc>
              </a:tr>
              <a:tr h="676875">
                <a:tc>
                  <a:txBody>
                    <a:bodyPr/>
                    <a:lstStyle/>
                    <a:p>
                      <a:pPr algn="ctr"/>
                      <a:r>
                        <a:rPr lang="en-GB" sz="2400" dirty="0" smtClean="0"/>
                        <a:t>C</a:t>
                      </a:r>
                    </a:p>
                    <a:p>
                      <a:pPr algn="ctr"/>
                      <a:endParaRPr lang="en-GB" sz="2400" dirty="0"/>
                    </a:p>
                  </a:txBody>
                  <a:tcPr/>
                </a:tc>
                <a:tc>
                  <a:txBody>
                    <a:bodyPr/>
                    <a:lstStyle/>
                    <a:p>
                      <a:pPr algn="ctr"/>
                      <a:r>
                        <a:rPr lang="en-GB" sz="2400" dirty="0" smtClean="0"/>
                        <a:t>11</a:t>
                      </a:r>
                      <a:endParaRPr lang="en-GB" sz="2400" dirty="0"/>
                    </a:p>
                  </a:txBody>
                  <a:tcPr/>
                </a:tc>
              </a:tr>
              <a:tr h="676875">
                <a:tc>
                  <a:txBody>
                    <a:bodyPr/>
                    <a:lstStyle/>
                    <a:p>
                      <a:pPr algn="ctr"/>
                      <a:r>
                        <a:rPr lang="en-GB" sz="2400" dirty="0" smtClean="0">
                          <a:solidFill>
                            <a:schemeClr val="tx1"/>
                          </a:solidFill>
                        </a:rPr>
                        <a:t>D</a:t>
                      </a:r>
                    </a:p>
                    <a:p>
                      <a:pPr algn="ctr"/>
                      <a:endParaRPr lang="en-GB" sz="2400" dirty="0">
                        <a:solidFill>
                          <a:schemeClr val="tx1"/>
                        </a:solidFill>
                      </a:endParaRPr>
                    </a:p>
                  </a:txBody>
                  <a:tcPr/>
                </a:tc>
                <a:tc>
                  <a:txBody>
                    <a:bodyPr/>
                    <a:lstStyle/>
                    <a:p>
                      <a:pPr algn="ctr"/>
                      <a:r>
                        <a:rPr lang="en-GB" sz="2400" dirty="0" smtClean="0">
                          <a:solidFill>
                            <a:schemeClr val="tx1"/>
                          </a:solidFill>
                        </a:rPr>
                        <a:t>12</a:t>
                      </a:r>
                      <a:endParaRPr lang="en-GB" sz="2400" dirty="0">
                        <a:solidFill>
                          <a:schemeClr val="tx1"/>
                        </a:solidFill>
                      </a:endParaRPr>
                    </a:p>
                  </a:txBody>
                  <a:tcPr/>
                </a:tc>
              </a:tr>
              <a:tr h="676875">
                <a:tc>
                  <a:txBody>
                    <a:bodyPr/>
                    <a:lstStyle/>
                    <a:p>
                      <a:pPr algn="ctr"/>
                      <a:r>
                        <a:rPr lang="en-GB" sz="2400" dirty="0" smtClean="0">
                          <a:solidFill>
                            <a:srgbClr val="C00000"/>
                          </a:solidFill>
                        </a:rPr>
                        <a:t>E</a:t>
                      </a:r>
                    </a:p>
                    <a:p>
                      <a:pPr algn="ctr"/>
                      <a:endParaRPr lang="en-GB" sz="2400" dirty="0">
                        <a:solidFill>
                          <a:srgbClr val="C00000"/>
                        </a:solidFill>
                      </a:endParaRPr>
                    </a:p>
                  </a:txBody>
                  <a:tcPr/>
                </a:tc>
                <a:tc>
                  <a:txBody>
                    <a:bodyPr/>
                    <a:lstStyle/>
                    <a:p>
                      <a:pPr algn="ctr"/>
                      <a:r>
                        <a:rPr lang="en-GB" sz="2400" dirty="0" smtClean="0">
                          <a:solidFill>
                            <a:srgbClr val="C00000"/>
                          </a:solidFill>
                        </a:rPr>
                        <a:t>13</a:t>
                      </a:r>
                      <a:endParaRPr lang="en-GB" sz="2400" dirty="0">
                        <a:solidFill>
                          <a:srgbClr val="C00000"/>
                        </a:solidFill>
                      </a:endParaRPr>
                    </a:p>
                  </a:txBody>
                  <a:tcPr/>
                </a:tc>
              </a:tr>
            </a:tbl>
          </a:graphicData>
        </a:graphic>
      </p:graphicFrame>
      <p:sp>
        <p:nvSpPr>
          <p:cNvPr id="3" name="TextBox 2"/>
          <p:cNvSpPr txBox="1"/>
          <p:nvPr/>
        </p:nvSpPr>
        <p:spPr>
          <a:xfrm>
            <a:off x="831629" y="537173"/>
            <a:ext cx="7200800" cy="1815882"/>
          </a:xfrm>
          <a:prstGeom prst="rect">
            <a:avLst/>
          </a:prstGeom>
          <a:noFill/>
        </p:spPr>
        <p:txBody>
          <a:bodyPr wrap="square" rtlCol="0">
            <a:spAutoFit/>
          </a:bodyPr>
          <a:lstStyle/>
          <a:p>
            <a:pPr algn="ctr"/>
            <a:r>
              <a:rPr lang="en-GB" sz="3200" dirty="0" smtClean="0"/>
              <a:t>How many Football League clubs have ‘HAM’ within their name?</a:t>
            </a:r>
          </a:p>
          <a:p>
            <a:pPr algn="ctr"/>
            <a:r>
              <a:rPr lang="en-GB" sz="1600" dirty="0" smtClean="0"/>
              <a:t>Tottenham Hotspur , Wolverhampton Wanderers, Southampton, Birmingham City, West Ham United, Nottingham Forest, Oldham Athletic, Cheltenham Town, Fulham, Gillingham, Rotherham United, Northampton Town, Dagenham &amp; Redbridge</a:t>
            </a:r>
            <a:endParaRPr lang="en-GB" sz="16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51722578"/>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Princess</a:t>
                      </a:r>
                      <a:r>
                        <a:rPr lang="en-GB" sz="2400" baseline="0" dirty="0" smtClean="0"/>
                        <a:t> Beatrice</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Duchess</a:t>
                      </a:r>
                      <a:r>
                        <a:rPr lang="en-GB" sz="2400" baseline="0" dirty="0" smtClean="0"/>
                        <a:t> of Cambridge</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err="1" smtClean="0"/>
                        <a:t>Pippa</a:t>
                      </a:r>
                      <a:r>
                        <a:rPr lang="en-GB" sz="2400" baseline="0" dirty="0" smtClean="0"/>
                        <a:t> Middleton</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Britney</a:t>
                      </a:r>
                      <a:r>
                        <a:rPr lang="en-GB" sz="2400" baseline="0" dirty="0" smtClean="0"/>
                        <a:t> Spears</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Princess</a:t>
                      </a:r>
                      <a:r>
                        <a:rPr lang="en-GB" sz="2400" baseline="0" dirty="0" smtClean="0"/>
                        <a:t> Eugenie</a:t>
                      </a:r>
                      <a:endParaRPr lang="en-GB" sz="2400" dirty="0"/>
                    </a:p>
                  </a:txBody>
                  <a:tcPr/>
                </a:tc>
              </a:tr>
            </a:tbl>
          </a:graphicData>
        </a:graphic>
      </p:graphicFrame>
      <p:sp>
        <p:nvSpPr>
          <p:cNvPr id="3" name="TextBox 2"/>
          <p:cNvSpPr txBox="1"/>
          <p:nvPr/>
        </p:nvSpPr>
        <p:spPr>
          <a:xfrm>
            <a:off x="1691680" y="1124744"/>
            <a:ext cx="5832648" cy="830997"/>
          </a:xfrm>
          <a:prstGeom prst="rect">
            <a:avLst/>
          </a:prstGeom>
          <a:noFill/>
        </p:spPr>
        <p:txBody>
          <a:bodyPr wrap="square" rtlCol="0">
            <a:spAutoFit/>
          </a:bodyPr>
          <a:lstStyle/>
          <a:p>
            <a:pPr algn="ctr"/>
            <a:r>
              <a:rPr lang="en-GB" sz="2400" dirty="0" smtClean="0"/>
              <a:t>If these ladies were placed in order of their age, who would be in the middle?</a:t>
            </a:r>
            <a:endParaRPr lang="en-GB" sz="24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27261714"/>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solidFill>
                            <a:schemeClr val="tx1"/>
                          </a:solidFill>
                        </a:rPr>
                        <a:t>A</a:t>
                      </a:r>
                    </a:p>
                    <a:p>
                      <a:pPr algn="ctr"/>
                      <a:endParaRPr lang="en-GB" sz="2400" dirty="0">
                        <a:solidFill>
                          <a:schemeClr val="tx1"/>
                        </a:solidFill>
                      </a:endParaRPr>
                    </a:p>
                  </a:txBody>
                  <a:tcPr/>
                </a:tc>
                <a:tc>
                  <a:txBody>
                    <a:bodyPr/>
                    <a:lstStyle/>
                    <a:p>
                      <a:pPr algn="ctr"/>
                      <a:r>
                        <a:rPr lang="en-GB" sz="2400" dirty="0" smtClean="0">
                          <a:solidFill>
                            <a:schemeClr val="tx1"/>
                          </a:solidFill>
                        </a:rPr>
                        <a:t>Princess</a:t>
                      </a:r>
                      <a:r>
                        <a:rPr lang="en-GB" sz="2400" baseline="0" dirty="0" smtClean="0">
                          <a:solidFill>
                            <a:schemeClr val="tx1"/>
                          </a:solidFill>
                        </a:rPr>
                        <a:t> Beatrice  8/8/1988</a:t>
                      </a:r>
                      <a:endParaRPr lang="en-GB" sz="2400" dirty="0">
                        <a:solidFill>
                          <a:schemeClr val="tx1"/>
                        </a:solidFill>
                      </a:endParaRPr>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Duchess</a:t>
                      </a:r>
                      <a:r>
                        <a:rPr lang="en-GB" sz="2400" baseline="0" dirty="0" smtClean="0"/>
                        <a:t> of Cambridge 9/1/1982</a:t>
                      </a:r>
                      <a:endParaRPr lang="en-GB" sz="2400" dirty="0"/>
                    </a:p>
                  </a:txBody>
                  <a:tcPr/>
                </a:tc>
              </a:tr>
              <a:tr h="370840">
                <a:tc>
                  <a:txBody>
                    <a:bodyPr/>
                    <a:lstStyle/>
                    <a:p>
                      <a:pPr algn="ctr"/>
                      <a:r>
                        <a:rPr lang="en-GB" sz="2400" dirty="0" smtClean="0">
                          <a:solidFill>
                            <a:srgbClr val="FF0000"/>
                          </a:solidFill>
                        </a:rPr>
                        <a:t>C</a:t>
                      </a:r>
                    </a:p>
                    <a:p>
                      <a:pPr algn="ctr"/>
                      <a:endParaRPr lang="en-GB" sz="2400" dirty="0">
                        <a:solidFill>
                          <a:srgbClr val="FF0000"/>
                        </a:solidFill>
                      </a:endParaRPr>
                    </a:p>
                  </a:txBody>
                  <a:tcPr/>
                </a:tc>
                <a:tc>
                  <a:txBody>
                    <a:bodyPr/>
                    <a:lstStyle/>
                    <a:p>
                      <a:pPr algn="ctr"/>
                      <a:r>
                        <a:rPr lang="en-GB" sz="2400" dirty="0" err="1" smtClean="0">
                          <a:solidFill>
                            <a:srgbClr val="FF0000"/>
                          </a:solidFill>
                        </a:rPr>
                        <a:t>Pippa</a:t>
                      </a:r>
                      <a:r>
                        <a:rPr lang="en-GB" sz="2400" baseline="0" dirty="0" smtClean="0">
                          <a:solidFill>
                            <a:srgbClr val="FF0000"/>
                          </a:solidFill>
                        </a:rPr>
                        <a:t> Middleton 6/9/1983</a:t>
                      </a:r>
                      <a:endParaRPr lang="en-GB" sz="2400" dirty="0">
                        <a:solidFill>
                          <a:srgbClr val="FF0000"/>
                        </a:solidFill>
                      </a:endParaRPr>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Britney</a:t>
                      </a:r>
                      <a:r>
                        <a:rPr lang="en-GB" sz="2400" baseline="0" dirty="0" smtClean="0"/>
                        <a:t> Spears 2/12/1981</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Princess</a:t>
                      </a:r>
                      <a:r>
                        <a:rPr lang="en-GB" sz="2400" baseline="0" dirty="0" smtClean="0"/>
                        <a:t> Eugenie 23/3/1990</a:t>
                      </a:r>
                      <a:endParaRPr lang="en-GB" sz="2400" dirty="0"/>
                    </a:p>
                  </a:txBody>
                  <a:tcPr/>
                </a:tc>
              </a:tr>
            </a:tbl>
          </a:graphicData>
        </a:graphic>
      </p:graphicFrame>
      <p:sp>
        <p:nvSpPr>
          <p:cNvPr id="3" name="TextBox 2"/>
          <p:cNvSpPr txBox="1"/>
          <p:nvPr/>
        </p:nvSpPr>
        <p:spPr>
          <a:xfrm>
            <a:off x="1475656" y="1124744"/>
            <a:ext cx="6192688" cy="830997"/>
          </a:xfrm>
          <a:prstGeom prst="rect">
            <a:avLst/>
          </a:prstGeom>
          <a:noFill/>
        </p:spPr>
        <p:txBody>
          <a:bodyPr wrap="square" rtlCol="0">
            <a:spAutoFit/>
          </a:bodyPr>
          <a:lstStyle/>
          <a:p>
            <a:pPr algn="ctr"/>
            <a:r>
              <a:rPr lang="en-GB" sz="2400" dirty="0" smtClean="0"/>
              <a:t>If these ladies were placed in age order, who would be in the middle?</a:t>
            </a:r>
            <a:endParaRPr lang="en-GB" sz="24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96114059"/>
              </p:ext>
            </p:extLst>
          </p:nvPr>
        </p:nvGraphicFramePr>
        <p:xfrm>
          <a:off x="1115616" y="2132856"/>
          <a:ext cx="6408712" cy="4252430"/>
        </p:xfrm>
        <a:graphic>
          <a:graphicData uri="http://schemas.openxmlformats.org/drawingml/2006/table">
            <a:tbl>
              <a:tblPr firstRow="1" bandRow="1">
                <a:tableStyleId>{5C22544A-7EE6-4342-B048-85BDC9FD1C3A}</a:tableStyleId>
              </a:tblPr>
              <a:tblGrid>
                <a:gridCol w="680553"/>
                <a:gridCol w="5728159"/>
              </a:tblGrid>
              <a:tr h="850486">
                <a:tc>
                  <a:txBody>
                    <a:bodyPr/>
                    <a:lstStyle/>
                    <a:p>
                      <a:pPr algn="ctr"/>
                      <a:r>
                        <a:rPr lang="en-GB" sz="2400" dirty="0" smtClean="0"/>
                        <a:t>A</a:t>
                      </a:r>
                    </a:p>
                    <a:p>
                      <a:pPr algn="ctr"/>
                      <a:endParaRPr lang="en-GB" sz="2400" dirty="0"/>
                    </a:p>
                  </a:txBody>
                  <a:tcPr/>
                </a:tc>
                <a:tc>
                  <a:txBody>
                    <a:bodyPr/>
                    <a:lstStyle/>
                    <a:p>
                      <a:pPr algn="ctr"/>
                      <a:r>
                        <a:rPr lang="en-GB" sz="2400" dirty="0" smtClean="0"/>
                        <a:t>Dear</a:t>
                      </a:r>
                      <a:r>
                        <a:rPr lang="en-GB" sz="2400" baseline="0" dirty="0" smtClean="0"/>
                        <a:t> Lord and Father of Mankind</a:t>
                      </a:r>
                      <a:endParaRPr lang="en-GB" sz="2400" dirty="0"/>
                    </a:p>
                  </a:txBody>
                  <a:tcPr/>
                </a:tc>
              </a:tr>
              <a:tr h="850486">
                <a:tc>
                  <a:txBody>
                    <a:bodyPr/>
                    <a:lstStyle/>
                    <a:p>
                      <a:pPr algn="ctr"/>
                      <a:r>
                        <a:rPr lang="en-GB" sz="2400" dirty="0" smtClean="0"/>
                        <a:t>B</a:t>
                      </a:r>
                    </a:p>
                    <a:p>
                      <a:pPr algn="ctr"/>
                      <a:endParaRPr lang="en-GB" sz="2400" dirty="0"/>
                    </a:p>
                  </a:txBody>
                  <a:tcPr/>
                </a:tc>
                <a:tc>
                  <a:txBody>
                    <a:bodyPr/>
                    <a:lstStyle/>
                    <a:p>
                      <a:pPr algn="ctr"/>
                      <a:r>
                        <a:rPr lang="en-GB" sz="2400" dirty="0" smtClean="0"/>
                        <a:t>How</a:t>
                      </a:r>
                      <a:r>
                        <a:rPr lang="en-GB" sz="2400" baseline="0" dirty="0" smtClean="0"/>
                        <a:t> Great Thou Art</a:t>
                      </a:r>
                      <a:endParaRPr lang="en-GB" sz="2400" dirty="0"/>
                    </a:p>
                  </a:txBody>
                  <a:tcPr/>
                </a:tc>
              </a:tr>
              <a:tr h="850486">
                <a:tc>
                  <a:txBody>
                    <a:bodyPr/>
                    <a:lstStyle/>
                    <a:p>
                      <a:pPr algn="ctr"/>
                      <a:r>
                        <a:rPr lang="en-GB" sz="2400" dirty="0" smtClean="0"/>
                        <a:t>C</a:t>
                      </a:r>
                    </a:p>
                    <a:p>
                      <a:pPr algn="ctr"/>
                      <a:endParaRPr lang="en-GB" sz="2400" dirty="0"/>
                    </a:p>
                  </a:txBody>
                  <a:tcPr/>
                </a:tc>
                <a:tc>
                  <a:txBody>
                    <a:bodyPr/>
                    <a:lstStyle/>
                    <a:p>
                      <a:pPr algn="ctr"/>
                      <a:r>
                        <a:rPr lang="en-GB" sz="2400" dirty="0" smtClean="0"/>
                        <a:t>Love</a:t>
                      </a:r>
                      <a:r>
                        <a:rPr lang="en-GB" sz="2400" baseline="0" dirty="0" smtClean="0"/>
                        <a:t> divine all Loves excelling</a:t>
                      </a:r>
                      <a:endParaRPr lang="en-GB" sz="2400" dirty="0"/>
                    </a:p>
                  </a:txBody>
                  <a:tcPr/>
                </a:tc>
              </a:tr>
              <a:tr h="850486">
                <a:tc>
                  <a:txBody>
                    <a:bodyPr/>
                    <a:lstStyle/>
                    <a:p>
                      <a:pPr algn="ctr"/>
                      <a:r>
                        <a:rPr lang="en-GB" sz="2400" dirty="0" smtClean="0"/>
                        <a:t>D</a:t>
                      </a:r>
                    </a:p>
                    <a:p>
                      <a:pPr algn="ctr"/>
                      <a:endParaRPr lang="en-GB" sz="2400" dirty="0"/>
                    </a:p>
                  </a:txBody>
                  <a:tcPr/>
                </a:tc>
                <a:tc>
                  <a:txBody>
                    <a:bodyPr/>
                    <a:lstStyle/>
                    <a:p>
                      <a:pPr algn="ctr"/>
                      <a:r>
                        <a:rPr lang="en-GB" sz="2400" dirty="0" smtClean="0"/>
                        <a:t>The</a:t>
                      </a:r>
                      <a:r>
                        <a:rPr lang="en-GB" sz="2400" baseline="0" dirty="0" smtClean="0"/>
                        <a:t> Day Thou </a:t>
                      </a:r>
                      <a:r>
                        <a:rPr lang="en-GB" sz="2400" baseline="0" dirty="0" err="1" smtClean="0"/>
                        <a:t>Gavest</a:t>
                      </a:r>
                      <a:r>
                        <a:rPr lang="en-GB" sz="2400" baseline="0" dirty="0" smtClean="0"/>
                        <a:t> Lord has ended</a:t>
                      </a:r>
                      <a:endParaRPr lang="en-GB" sz="2400" dirty="0"/>
                    </a:p>
                  </a:txBody>
                  <a:tcPr/>
                </a:tc>
              </a:tr>
              <a:tr h="850486">
                <a:tc>
                  <a:txBody>
                    <a:bodyPr/>
                    <a:lstStyle/>
                    <a:p>
                      <a:pPr algn="ctr"/>
                      <a:r>
                        <a:rPr lang="en-GB" sz="2400" dirty="0" smtClean="0"/>
                        <a:t>E</a:t>
                      </a:r>
                    </a:p>
                    <a:p>
                      <a:pPr algn="ctr"/>
                      <a:endParaRPr lang="en-GB" sz="2400" dirty="0"/>
                    </a:p>
                  </a:txBody>
                  <a:tcPr/>
                </a:tc>
                <a:tc>
                  <a:txBody>
                    <a:bodyPr/>
                    <a:lstStyle/>
                    <a:p>
                      <a:pPr algn="ctr"/>
                      <a:r>
                        <a:rPr lang="en-GB" sz="2400" dirty="0" smtClean="0"/>
                        <a:t>Guide</a:t>
                      </a:r>
                      <a:r>
                        <a:rPr lang="en-GB" sz="2400" baseline="0" dirty="0" smtClean="0"/>
                        <a:t> me, O Thou Great Redeemer</a:t>
                      </a:r>
                      <a:endParaRPr lang="en-GB" sz="2400" dirty="0"/>
                    </a:p>
                  </a:txBody>
                  <a:tcPr/>
                </a:tc>
              </a:tr>
            </a:tbl>
          </a:graphicData>
        </a:graphic>
      </p:graphicFrame>
      <p:sp>
        <p:nvSpPr>
          <p:cNvPr id="3" name="TextBox 2"/>
          <p:cNvSpPr txBox="1"/>
          <p:nvPr/>
        </p:nvSpPr>
        <p:spPr>
          <a:xfrm>
            <a:off x="611560" y="332656"/>
            <a:ext cx="7920880" cy="954107"/>
          </a:xfrm>
          <a:prstGeom prst="rect">
            <a:avLst/>
          </a:prstGeom>
          <a:noFill/>
        </p:spPr>
        <p:txBody>
          <a:bodyPr wrap="square" rtlCol="0">
            <a:spAutoFit/>
          </a:bodyPr>
          <a:lstStyle/>
          <a:p>
            <a:pPr algn="ctr"/>
            <a:r>
              <a:rPr lang="en-GB" sz="2800" dirty="0" smtClean="0"/>
              <a:t>Which hymn was voted the nation’s favourite by Songs of Praise?</a:t>
            </a:r>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32208391"/>
              </p:ext>
            </p:extLst>
          </p:nvPr>
        </p:nvGraphicFramePr>
        <p:xfrm>
          <a:off x="1115616" y="2132856"/>
          <a:ext cx="6408712" cy="4252430"/>
        </p:xfrm>
        <a:graphic>
          <a:graphicData uri="http://schemas.openxmlformats.org/drawingml/2006/table">
            <a:tbl>
              <a:tblPr firstRow="1" bandRow="1">
                <a:tableStyleId>{5C22544A-7EE6-4342-B048-85BDC9FD1C3A}</a:tableStyleId>
              </a:tblPr>
              <a:tblGrid>
                <a:gridCol w="680553"/>
                <a:gridCol w="5728159"/>
              </a:tblGrid>
              <a:tr h="850486">
                <a:tc>
                  <a:txBody>
                    <a:bodyPr/>
                    <a:lstStyle/>
                    <a:p>
                      <a:pPr algn="ctr"/>
                      <a:r>
                        <a:rPr lang="en-GB" sz="2400" dirty="0" smtClean="0"/>
                        <a:t>A</a:t>
                      </a:r>
                    </a:p>
                    <a:p>
                      <a:pPr algn="ctr"/>
                      <a:endParaRPr lang="en-GB" sz="2400" dirty="0"/>
                    </a:p>
                  </a:txBody>
                  <a:tcPr/>
                </a:tc>
                <a:tc>
                  <a:txBody>
                    <a:bodyPr/>
                    <a:lstStyle/>
                    <a:p>
                      <a:pPr algn="ctr"/>
                      <a:r>
                        <a:rPr lang="en-GB" sz="2400" dirty="0" smtClean="0"/>
                        <a:t>Dear</a:t>
                      </a:r>
                      <a:r>
                        <a:rPr lang="en-GB" sz="2400" baseline="0" dirty="0" smtClean="0"/>
                        <a:t> Lord and Father of Mankind</a:t>
                      </a:r>
                      <a:endParaRPr lang="en-GB" sz="2400" dirty="0"/>
                    </a:p>
                  </a:txBody>
                  <a:tcPr/>
                </a:tc>
              </a:tr>
              <a:tr h="850486">
                <a:tc>
                  <a:txBody>
                    <a:bodyPr/>
                    <a:lstStyle/>
                    <a:p>
                      <a:pPr algn="ctr"/>
                      <a:r>
                        <a:rPr lang="en-GB" sz="2400" dirty="0" smtClean="0"/>
                        <a:t>B</a:t>
                      </a:r>
                    </a:p>
                    <a:p>
                      <a:pPr algn="ctr"/>
                      <a:endParaRPr lang="en-GB" sz="2400" dirty="0"/>
                    </a:p>
                  </a:txBody>
                  <a:tcPr/>
                </a:tc>
                <a:tc>
                  <a:txBody>
                    <a:bodyPr/>
                    <a:lstStyle/>
                    <a:p>
                      <a:pPr algn="ctr"/>
                      <a:r>
                        <a:rPr lang="en-GB" sz="2400" dirty="0" smtClean="0">
                          <a:solidFill>
                            <a:srgbClr val="FF0000"/>
                          </a:solidFill>
                        </a:rPr>
                        <a:t>How</a:t>
                      </a:r>
                      <a:r>
                        <a:rPr lang="en-GB" sz="2400" baseline="0" dirty="0" smtClean="0">
                          <a:solidFill>
                            <a:srgbClr val="FF0000"/>
                          </a:solidFill>
                        </a:rPr>
                        <a:t> Great Thou Art</a:t>
                      </a:r>
                      <a:endParaRPr lang="en-GB" sz="2400" dirty="0">
                        <a:solidFill>
                          <a:srgbClr val="FF0000"/>
                        </a:solidFill>
                      </a:endParaRPr>
                    </a:p>
                  </a:txBody>
                  <a:tcPr/>
                </a:tc>
              </a:tr>
              <a:tr h="850486">
                <a:tc>
                  <a:txBody>
                    <a:bodyPr/>
                    <a:lstStyle/>
                    <a:p>
                      <a:pPr algn="ctr"/>
                      <a:r>
                        <a:rPr lang="en-GB" sz="2400" dirty="0" smtClean="0"/>
                        <a:t>C</a:t>
                      </a:r>
                    </a:p>
                    <a:p>
                      <a:pPr algn="ctr"/>
                      <a:endParaRPr lang="en-GB" sz="2400" dirty="0"/>
                    </a:p>
                  </a:txBody>
                  <a:tcPr/>
                </a:tc>
                <a:tc>
                  <a:txBody>
                    <a:bodyPr/>
                    <a:lstStyle/>
                    <a:p>
                      <a:pPr algn="ctr"/>
                      <a:r>
                        <a:rPr lang="en-GB" sz="2400" dirty="0" smtClean="0"/>
                        <a:t>Love</a:t>
                      </a:r>
                      <a:r>
                        <a:rPr lang="en-GB" sz="2400" baseline="0" dirty="0" smtClean="0"/>
                        <a:t> divine all Loves excelling</a:t>
                      </a:r>
                      <a:endParaRPr lang="en-GB" sz="2400" dirty="0"/>
                    </a:p>
                  </a:txBody>
                  <a:tcPr/>
                </a:tc>
              </a:tr>
              <a:tr h="850486">
                <a:tc>
                  <a:txBody>
                    <a:bodyPr/>
                    <a:lstStyle/>
                    <a:p>
                      <a:pPr algn="ctr"/>
                      <a:r>
                        <a:rPr lang="en-GB" sz="2400" dirty="0" smtClean="0"/>
                        <a:t>D</a:t>
                      </a:r>
                    </a:p>
                    <a:p>
                      <a:pPr algn="ctr"/>
                      <a:endParaRPr lang="en-GB" sz="2400" dirty="0"/>
                    </a:p>
                  </a:txBody>
                  <a:tcPr/>
                </a:tc>
                <a:tc>
                  <a:txBody>
                    <a:bodyPr/>
                    <a:lstStyle/>
                    <a:p>
                      <a:pPr algn="ctr"/>
                      <a:r>
                        <a:rPr lang="en-GB" sz="2400" dirty="0" smtClean="0"/>
                        <a:t>The</a:t>
                      </a:r>
                      <a:r>
                        <a:rPr lang="en-GB" sz="2400" baseline="0" dirty="0" smtClean="0"/>
                        <a:t> Day Thou </a:t>
                      </a:r>
                      <a:r>
                        <a:rPr lang="en-GB" sz="2400" baseline="0" dirty="0" err="1" smtClean="0"/>
                        <a:t>Gavest</a:t>
                      </a:r>
                      <a:r>
                        <a:rPr lang="en-GB" sz="2400" baseline="0" dirty="0" smtClean="0"/>
                        <a:t> Lord has ended</a:t>
                      </a:r>
                      <a:endParaRPr lang="en-GB" sz="2400" dirty="0"/>
                    </a:p>
                  </a:txBody>
                  <a:tcPr/>
                </a:tc>
              </a:tr>
              <a:tr h="850486">
                <a:tc>
                  <a:txBody>
                    <a:bodyPr/>
                    <a:lstStyle/>
                    <a:p>
                      <a:pPr algn="ctr"/>
                      <a:r>
                        <a:rPr lang="en-GB" sz="2400" dirty="0" smtClean="0"/>
                        <a:t>E</a:t>
                      </a:r>
                    </a:p>
                    <a:p>
                      <a:pPr algn="ctr"/>
                      <a:endParaRPr lang="en-GB" sz="2400" dirty="0"/>
                    </a:p>
                  </a:txBody>
                  <a:tcPr/>
                </a:tc>
                <a:tc>
                  <a:txBody>
                    <a:bodyPr/>
                    <a:lstStyle/>
                    <a:p>
                      <a:pPr algn="ctr"/>
                      <a:r>
                        <a:rPr lang="en-GB" sz="2400" dirty="0" smtClean="0"/>
                        <a:t>Guide</a:t>
                      </a:r>
                      <a:r>
                        <a:rPr lang="en-GB" sz="2400" baseline="0" dirty="0" smtClean="0"/>
                        <a:t> me, O Thou Great Redeemer</a:t>
                      </a:r>
                      <a:endParaRPr lang="en-GB" sz="2400" dirty="0"/>
                    </a:p>
                  </a:txBody>
                  <a:tcPr/>
                </a:tc>
              </a:tr>
            </a:tbl>
          </a:graphicData>
        </a:graphic>
      </p:graphicFrame>
      <p:sp>
        <p:nvSpPr>
          <p:cNvPr id="3" name="TextBox 2"/>
          <p:cNvSpPr txBox="1"/>
          <p:nvPr/>
        </p:nvSpPr>
        <p:spPr>
          <a:xfrm>
            <a:off x="611560" y="332656"/>
            <a:ext cx="7920880" cy="954107"/>
          </a:xfrm>
          <a:prstGeom prst="rect">
            <a:avLst/>
          </a:prstGeom>
          <a:noFill/>
        </p:spPr>
        <p:txBody>
          <a:bodyPr wrap="square" rtlCol="0">
            <a:spAutoFit/>
          </a:bodyPr>
          <a:lstStyle/>
          <a:p>
            <a:pPr algn="ctr"/>
            <a:r>
              <a:rPr lang="en-GB" sz="2800" dirty="0" smtClean="0">
                <a:solidFill>
                  <a:prstClr val="black"/>
                </a:solidFill>
              </a:rPr>
              <a:t>Which hymn was voted the nation’s favourite by Songs of Praise?</a:t>
            </a:r>
          </a:p>
        </p:txBody>
      </p:sp>
    </p:spTree>
    <p:extLst>
      <p:ext uri="{BB962C8B-B14F-4D97-AF65-F5344CB8AC3E}">
        <p14:creationId xmlns:p14="http://schemas.microsoft.com/office/powerpoint/2010/main" val="2250922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31082757"/>
              </p:ext>
            </p:extLst>
          </p:nvPr>
        </p:nvGraphicFramePr>
        <p:xfrm>
          <a:off x="1907704" y="1988842"/>
          <a:ext cx="5688632" cy="4464495"/>
        </p:xfrm>
        <a:graphic>
          <a:graphicData uri="http://schemas.openxmlformats.org/drawingml/2006/table">
            <a:tbl>
              <a:tblPr firstRow="1" bandRow="1">
                <a:tableStyleId>{5C22544A-7EE6-4342-B048-85BDC9FD1C3A}</a:tableStyleId>
              </a:tblPr>
              <a:tblGrid>
                <a:gridCol w="1097219"/>
                <a:gridCol w="4591413"/>
              </a:tblGrid>
              <a:tr h="892899">
                <a:tc>
                  <a:txBody>
                    <a:bodyPr/>
                    <a:lstStyle/>
                    <a:p>
                      <a:pPr algn="ctr"/>
                      <a:r>
                        <a:rPr lang="en-GB" sz="2400" dirty="0" smtClean="0"/>
                        <a:t>A</a:t>
                      </a:r>
                    </a:p>
                    <a:p>
                      <a:pPr algn="ctr"/>
                      <a:endParaRPr lang="en-GB" sz="2400" dirty="0"/>
                    </a:p>
                  </a:txBody>
                  <a:tcPr/>
                </a:tc>
                <a:tc>
                  <a:txBody>
                    <a:bodyPr/>
                    <a:lstStyle/>
                    <a:p>
                      <a:pPr algn="ctr"/>
                      <a:r>
                        <a:rPr lang="en-GB" sz="2400" dirty="0" smtClean="0"/>
                        <a:t>2</a:t>
                      </a:r>
                      <a:endParaRPr lang="en-GB" sz="2400" dirty="0"/>
                    </a:p>
                  </a:txBody>
                  <a:tcPr/>
                </a:tc>
              </a:tr>
              <a:tr h="892899">
                <a:tc>
                  <a:txBody>
                    <a:bodyPr/>
                    <a:lstStyle/>
                    <a:p>
                      <a:pPr algn="ctr"/>
                      <a:r>
                        <a:rPr lang="en-GB" sz="2400" dirty="0" smtClean="0"/>
                        <a:t>B</a:t>
                      </a:r>
                    </a:p>
                    <a:p>
                      <a:pPr algn="ctr"/>
                      <a:endParaRPr lang="en-GB" sz="2400" dirty="0"/>
                    </a:p>
                  </a:txBody>
                  <a:tcPr/>
                </a:tc>
                <a:tc>
                  <a:txBody>
                    <a:bodyPr/>
                    <a:lstStyle/>
                    <a:p>
                      <a:pPr algn="ctr"/>
                      <a:r>
                        <a:rPr lang="en-GB" sz="2400" dirty="0" smtClean="0"/>
                        <a:t>3</a:t>
                      </a:r>
                      <a:endParaRPr lang="en-GB" sz="2400" dirty="0"/>
                    </a:p>
                  </a:txBody>
                  <a:tcPr/>
                </a:tc>
              </a:tr>
              <a:tr h="892899">
                <a:tc>
                  <a:txBody>
                    <a:bodyPr/>
                    <a:lstStyle/>
                    <a:p>
                      <a:pPr algn="ctr"/>
                      <a:r>
                        <a:rPr lang="en-GB" sz="2400" dirty="0" smtClean="0"/>
                        <a:t>C</a:t>
                      </a:r>
                    </a:p>
                    <a:p>
                      <a:pPr algn="ctr"/>
                      <a:endParaRPr lang="en-GB" sz="2400" dirty="0"/>
                    </a:p>
                  </a:txBody>
                  <a:tcPr/>
                </a:tc>
                <a:tc>
                  <a:txBody>
                    <a:bodyPr/>
                    <a:lstStyle/>
                    <a:p>
                      <a:pPr algn="ctr"/>
                      <a:r>
                        <a:rPr lang="en-GB" sz="2400" dirty="0" smtClean="0"/>
                        <a:t>4</a:t>
                      </a:r>
                      <a:endParaRPr lang="en-GB" sz="2400" dirty="0"/>
                    </a:p>
                  </a:txBody>
                  <a:tcPr/>
                </a:tc>
              </a:tr>
              <a:tr h="892899">
                <a:tc>
                  <a:txBody>
                    <a:bodyPr/>
                    <a:lstStyle/>
                    <a:p>
                      <a:pPr algn="ctr"/>
                      <a:r>
                        <a:rPr lang="en-GB" sz="2400" dirty="0" smtClean="0"/>
                        <a:t>D</a:t>
                      </a:r>
                    </a:p>
                    <a:p>
                      <a:pPr algn="ctr"/>
                      <a:endParaRPr lang="en-GB" sz="2400" dirty="0"/>
                    </a:p>
                  </a:txBody>
                  <a:tcPr/>
                </a:tc>
                <a:tc>
                  <a:txBody>
                    <a:bodyPr/>
                    <a:lstStyle/>
                    <a:p>
                      <a:pPr algn="ctr"/>
                      <a:r>
                        <a:rPr lang="en-GB" sz="2400" dirty="0" smtClean="0"/>
                        <a:t>5</a:t>
                      </a:r>
                      <a:endParaRPr lang="en-GB" sz="2400" dirty="0"/>
                    </a:p>
                  </a:txBody>
                  <a:tcPr/>
                </a:tc>
              </a:tr>
              <a:tr h="892899">
                <a:tc>
                  <a:txBody>
                    <a:bodyPr/>
                    <a:lstStyle/>
                    <a:p>
                      <a:pPr algn="ctr"/>
                      <a:r>
                        <a:rPr lang="en-GB" sz="2400" dirty="0" smtClean="0"/>
                        <a:t>E</a:t>
                      </a:r>
                    </a:p>
                    <a:p>
                      <a:pPr algn="ctr"/>
                      <a:endParaRPr lang="en-GB" sz="2400" dirty="0"/>
                    </a:p>
                  </a:txBody>
                  <a:tcPr/>
                </a:tc>
                <a:tc>
                  <a:txBody>
                    <a:bodyPr/>
                    <a:lstStyle/>
                    <a:p>
                      <a:pPr algn="ctr"/>
                      <a:r>
                        <a:rPr lang="en-GB" sz="2400" dirty="0" smtClean="0"/>
                        <a:t>6</a:t>
                      </a:r>
                      <a:endParaRPr lang="en-GB" sz="2400" dirty="0"/>
                    </a:p>
                  </a:txBody>
                  <a:tcPr/>
                </a:tc>
              </a:tr>
            </a:tbl>
          </a:graphicData>
        </a:graphic>
      </p:graphicFrame>
      <p:sp>
        <p:nvSpPr>
          <p:cNvPr id="3" name="TextBox 2"/>
          <p:cNvSpPr txBox="1"/>
          <p:nvPr/>
        </p:nvSpPr>
        <p:spPr>
          <a:xfrm>
            <a:off x="899592" y="548680"/>
            <a:ext cx="7200800" cy="1200329"/>
          </a:xfrm>
          <a:prstGeom prst="rect">
            <a:avLst/>
          </a:prstGeom>
          <a:noFill/>
        </p:spPr>
        <p:txBody>
          <a:bodyPr wrap="square" rtlCol="0">
            <a:spAutoFit/>
          </a:bodyPr>
          <a:lstStyle/>
          <a:p>
            <a:pPr algn="ctr"/>
            <a:r>
              <a:rPr lang="en-GB" sz="2400" dirty="0" smtClean="0"/>
              <a:t>Not counting the initial set of balls, in a Wimbledon </a:t>
            </a:r>
            <a:r>
              <a:rPr lang="en-GB" sz="2400" dirty="0" err="1" smtClean="0"/>
              <a:t>Womens</a:t>
            </a:r>
            <a:r>
              <a:rPr lang="en-GB" sz="2400" dirty="0" smtClean="0"/>
              <a:t> singles match, how many actual ball changes were there in a game which finished 6-2 6-1 7-6?</a:t>
            </a:r>
            <a:endParaRPr lang="en-GB" sz="24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Flowers</a:t>
            </a:r>
            <a:endParaRPr lang="en-GB" dirty="0"/>
          </a:p>
        </p:txBody>
      </p:sp>
      <p:sp>
        <p:nvSpPr>
          <p:cNvPr id="3" name="Content Placeholder 2"/>
          <p:cNvSpPr>
            <a:spLocks noGrp="1"/>
          </p:cNvSpPr>
          <p:nvPr>
            <p:ph idx="1"/>
          </p:nvPr>
        </p:nvSpPr>
        <p:spPr/>
        <p:txBody>
          <a:bodyPr/>
          <a:lstStyle/>
          <a:p>
            <a:pPr marL="0" indent="0" algn="ctr">
              <a:buNone/>
            </a:pPr>
            <a:r>
              <a:rPr lang="en-GB" dirty="0" smtClean="0"/>
              <a:t>In this first round you have to identify 20 flowers. The good news is that they are in alphabetical order. There are 50 points available for each flower correctly identified.</a:t>
            </a:r>
          </a:p>
          <a:p>
            <a:pPr marL="0" indent="0" algn="ctr">
              <a:buNone/>
            </a:pPr>
            <a:endParaRPr lang="en-GB" dirty="0" smtClean="0"/>
          </a:p>
          <a:p>
            <a:pPr marL="0" indent="0" algn="ctr">
              <a:buNone/>
            </a:pPr>
            <a:r>
              <a:rPr lang="en-GB" dirty="0" smtClean="0"/>
              <a:t>Your target for this round is 800 points.</a:t>
            </a:r>
            <a:endParaRPr lang="en-GB" dirty="0"/>
          </a:p>
        </p:txBody>
      </p:sp>
    </p:spTree>
    <p:extLst>
      <p:ext uri="{BB962C8B-B14F-4D97-AF65-F5344CB8AC3E}">
        <p14:creationId xmlns:p14="http://schemas.microsoft.com/office/powerpoint/2010/main" val="3334938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22491811"/>
              </p:ext>
            </p:extLst>
          </p:nvPr>
        </p:nvGraphicFramePr>
        <p:xfrm>
          <a:off x="1907704" y="1988842"/>
          <a:ext cx="5688632" cy="4464495"/>
        </p:xfrm>
        <a:graphic>
          <a:graphicData uri="http://schemas.openxmlformats.org/drawingml/2006/table">
            <a:tbl>
              <a:tblPr firstRow="1" bandRow="1">
                <a:tableStyleId>{5C22544A-7EE6-4342-B048-85BDC9FD1C3A}</a:tableStyleId>
              </a:tblPr>
              <a:tblGrid>
                <a:gridCol w="1097219"/>
                <a:gridCol w="4591413"/>
              </a:tblGrid>
              <a:tr h="892899">
                <a:tc>
                  <a:txBody>
                    <a:bodyPr/>
                    <a:lstStyle/>
                    <a:p>
                      <a:pPr algn="ctr"/>
                      <a:r>
                        <a:rPr lang="en-GB" sz="2400" dirty="0" smtClean="0"/>
                        <a:t>A</a:t>
                      </a:r>
                    </a:p>
                    <a:p>
                      <a:pPr algn="ctr"/>
                      <a:endParaRPr lang="en-GB" sz="2400" dirty="0"/>
                    </a:p>
                  </a:txBody>
                  <a:tcPr/>
                </a:tc>
                <a:tc>
                  <a:txBody>
                    <a:bodyPr/>
                    <a:lstStyle/>
                    <a:p>
                      <a:pPr algn="ctr"/>
                      <a:r>
                        <a:rPr lang="en-GB" sz="2400" dirty="0" smtClean="0"/>
                        <a:t>2</a:t>
                      </a:r>
                      <a:endParaRPr lang="en-GB" sz="2400" dirty="0"/>
                    </a:p>
                  </a:txBody>
                  <a:tcPr/>
                </a:tc>
              </a:tr>
              <a:tr h="892899">
                <a:tc>
                  <a:txBody>
                    <a:bodyPr/>
                    <a:lstStyle/>
                    <a:p>
                      <a:pPr algn="ctr"/>
                      <a:r>
                        <a:rPr lang="en-GB" sz="2400" dirty="0" smtClean="0">
                          <a:solidFill>
                            <a:srgbClr val="FF0000"/>
                          </a:solidFill>
                        </a:rPr>
                        <a:t>B</a:t>
                      </a:r>
                    </a:p>
                    <a:p>
                      <a:pPr algn="ctr"/>
                      <a:endParaRPr lang="en-GB" sz="2400" dirty="0">
                        <a:solidFill>
                          <a:srgbClr val="FF0000"/>
                        </a:solidFill>
                      </a:endParaRPr>
                    </a:p>
                  </a:txBody>
                  <a:tcPr/>
                </a:tc>
                <a:tc>
                  <a:txBody>
                    <a:bodyPr/>
                    <a:lstStyle/>
                    <a:p>
                      <a:pPr algn="ctr"/>
                      <a:r>
                        <a:rPr lang="en-GB" sz="2400" dirty="0" smtClean="0">
                          <a:solidFill>
                            <a:srgbClr val="FF0000"/>
                          </a:solidFill>
                        </a:rPr>
                        <a:t>3</a:t>
                      </a:r>
                      <a:endParaRPr lang="en-GB" sz="2400" dirty="0">
                        <a:solidFill>
                          <a:srgbClr val="FF0000"/>
                        </a:solidFill>
                      </a:endParaRPr>
                    </a:p>
                  </a:txBody>
                  <a:tcPr/>
                </a:tc>
              </a:tr>
              <a:tr h="892899">
                <a:tc>
                  <a:txBody>
                    <a:bodyPr/>
                    <a:lstStyle/>
                    <a:p>
                      <a:pPr algn="ctr"/>
                      <a:r>
                        <a:rPr lang="en-GB" sz="2400" dirty="0" smtClean="0"/>
                        <a:t>C</a:t>
                      </a:r>
                    </a:p>
                    <a:p>
                      <a:pPr algn="ctr"/>
                      <a:endParaRPr lang="en-GB" sz="2400" dirty="0"/>
                    </a:p>
                  </a:txBody>
                  <a:tcPr/>
                </a:tc>
                <a:tc>
                  <a:txBody>
                    <a:bodyPr/>
                    <a:lstStyle/>
                    <a:p>
                      <a:pPr algn="ctr"/>
                      <a:r>
                        <a:rPr lang="en-GB" sz="2400" dirty="0" smtClean="0"/>
                        <a:t>4</a:t>
                      </a:r>
                      <a:endParaRPr lang="en-GB" sz="2400" dirty="0"/>
                    </a:p>
                  </a:txBody>
                  <a:tcPr/>
                </a:tc>
              </a:tr>
              <a:tr h="892899">
                <a:tc>
                  <a:txBody>
                    <a:bodyPr/>
                    <a:lstStyle/>
                    <a:p>
                      <a:pPr algn="ctr"/>
                      <a:r>
                        <a:rPr lang="en-GB" sz="2400" dirty="0" smtClean="0"/>
                        <a:t>D</a:t>
                      </a:r>
                    </a:p>
                    <a:p>
                      <a:pPr algn="ctr"/>
                      <a:endParaRPr lang="en-GB" sz="2400" dirty="0"/>
                    </a:p>
                  </a:txBody>
                  <a:tcPr/>
                </a:tc>
                <a:tc>
                  <a:txBody>
                    <a:bodyPr/>
                    <a:lstStyle/>
                    <a:p>
                      <a:pPr algn="ctr"/>
                      <a:r>
                        <a:rPr lang="en-GB" sz="2400" dirty="0" smtClean="0"/>
                        <a:t>5</a:t>
                      </a:r>
                      <a:endParaRPr lang="en-GB" sz="2400" dirty="0"/>
                    </a:p>
                  </a:txBody>
                  <a:tcPr/>
                </a:tc>
              </a:tr>
              <a:tr h="892899">
                <a:tc>
                  <a:txBody>
                    <a:bodyPr/>
                    <a:lstStyle/>
                    <a:p>
                      <a:pPr algn="ctr"/>
                      <a:r>
                        <a:rPr lang="en-GB" sz="2400" dirty="0" smtClean="0"/>
                        <a:t>E</a:t>
                      </a:r>
                    </a:p>
                    <a:p>
                      <a:pPr algn="ctr"/>
                      <a:endParaRPr lang="en-GB" sz="2400" dirty="0"/>
                    </a:p>
                  </a:txBody>
                  <a:tcPr/>
                </a:tc>
                <a:tc>
                  <a:txBody>
                    <a:bodyPr/>
                    <a:lstStyle/>
                    <a:p>
                      <a:pPr algn="ctr"/>
                      <a:r>
                        <a:rPr lang="en-GB" sz="2400" dirty="0" smtClean="0"/>
                        <a:t>6</a:t>
                      </a:r>
                      <a:endParaRPr lang="en-GB" sz="2400" dirty="0"/>
                    </a:p>
                  </a:txBody>
                  <a:tcPr/>
                </a:tc>
              </a:tr>
            </a:tbl>
          </a:graphicData>
        </a:graphic>
      </p:graphicFrame>
      <p:sp>
        <p:nvSpPr>
          <p:cNvPr id="3" name="TextBox 2"/>
          <p:cNvSpPr txBox="1"/>
          <p:nvPr/>
        </p:nvSpPr>
        <p:spPr>
          <a:xfrm>
            <a:off x="899592" y="548680"/>
            <a:ext cx="7200800" cy="1200329"/>
          </a:xfrm>
          <a:prstGeom prst="rect">
            <a:avLst/>
          </a:prstGeom>
          <a:noFill/>
        </p:spPr>
        <p:txBody>
          <a:bodyPr wrap="square" rtlCol="0">
            <a:spAutoFit/>
          </a:bodyPr>
          <a:lstStyle/>
          <a:p>
            <a:pPr algn="ctr"/>
            <a:r>
              <a:rPr lang="en-GB" sz="2400" dirty="0" smtClean="0"/>
              <a:t>Not counting the initial set of balls, in a Wimbledon </a:t>
            </a:r>
            <a:r>
              <a:rPr lang="en-GB" sz="2400" dirty="0" err="1" smtClean="0"/>
              <a:t>Womens</a:t>
            </a:r>
            <a:r>
              <a:rPr lang="en-GB" sz="2400" dirty="0" smtClean="0"/>
              <a:t> singles match, how many actual ball changes were there in a game which finished 6-2 6-1 7-6?</a:t>
            </a:r>
            <a:endParaRPr lang="en-GB" sz="2400" dirty="0"/>
          </a:p>
        </p:txBody>
      </p:sp>
    </p:spTree>
    <p:extLst>
      <p:ext uri="{BB962C8B-B14F-4D97-AF65-F5344CB8AC3E}">
        <p14:creationId xmlns:p14="http://schemas.microsoft.com/office/powerpoint/2010/main" val="2122580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62274"/>
          </a:xfrm>
        </p:spPr>
        <p:txBody>
          <a:bodyPr>
            <a:normAutofit fontScale="90000"/>
          </a:bodyPr>
          <a:lstStyle/>
          <a:p>
            <a:r>
              <a:rPr lang="en-GB" sz="2800" dirty="0" smtClean="0"/>
              <a:t>How many of these celebrities real names are correct?</a:t>
            </a:r>
            <a:br>
              <a:rPr lang="en-GB" sz="2800" dirty="0" smtClean="0"/>
            </a:br>
            <a:r>
              <a:rPr lang="en-GB" sz="2800" dirty="0" smtClean="0"/>
              <a:t>Cliff Richard    Harry Webb</a:t>
            </a:r>
            <a:br>
              <a:rPr lang="en-GB" sz="2800" dirty="0" smtClean="0"/>
            </a:br>
            <a:r>
              <a:rPr lang="en-GB" sz="2800" dirty="0" smtClean="0"/>
              <a:t>Tom Jones   Tom Jones</a:t>
            </a:r>
            <a:br>
              <a:rPr lang="en-GB" sz="2800" dirty="0" smtClean="0"/>
            </a:br>
            <a:r>
              <a:rPr lang="en-GB" sz="2800" dirty="0" smtClean="0"/>
              <a:t>Mick </a:t>
            </a:r>
            <a:r>
              <a:rPr lang="en-GB" sz="2800" dirty="0" err="1" smtClean="0"/>
              <a:t>Jagger</a:t>
            </a:r>
            <a:r>
              <a:rPr lang="en-GB" sz="2800" dirty="0" smtClean="0"/>
              <a:t>    Mick </a:t>
            </a:r>
            <a:r>
              <a:rPr lang="en-GB" sz="2800" dirty="0" err="1" smtClean="0"/>
              <a:t>Jagger</a:t>
            </a:r>
            <a:r>
              <a:rPr lang="en-GB" sz="2800" dirty="0" smtClean="0"/>
              <a:t/>
            </a:r>
            <a:br>
              <a:rPr lang="en-GB" sz="2800" dirty="0" smtClean="0"/>
            </a:br>
            <a:r>
              <a:rPr lang="en-GB" sz="2800" dirty="0" err="1" smtClean="0"/>
              <a:t>Engelbert</a:t>
            </a:r>
            <a:r>
              <a:rPr lang="en-GB" sz="2800" dirty="0" smtClean="0"/>
              <a:t> Humperdinck    Arnold Dorsey</a:t>
            </a:r>
            <a:br>
              <a:rPr lang="en-GB" sz="2800" dirty="0" smtClean="0"/>
            </a:br>
            <a:r>
              <a:rPr lang="en-GB" sz="2800" dirty="0" smtClean="0"/>
              <a:t>John Wayne   Marion Morrison</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6646904"/>
              </p:ext>
            </p:extLst>
          </p:nvPr>
        </p:nvGraphicFramePr>
        <p:xfrm>
          <a:off x="1619672" y="2924945"/>
          <a:ext cx="5904656" cy="3096345"/>
        </p:xfrm>
        <a:graphic>
          <a:graphicData uri="http://schemas.openxmlformats.org/drawingml/2006/table">
            <a:tbl>
              <a:tblPr firstRow="1" bandRow="1">
                <a:tableStyleId>{5C22544A-7EE6-4342-B048-85BDC9FD1C3A}</a:tableStyleId>
              </a:tblPr>
              <a:tblGrid>
                <a:gridCol w="2202658"/>
                <a:gridCol w="3701998"/>
              </a:tblGrid>
              <a:tr h="619269">
                <a:tc>
                  <a:txBody>
                    <a:bodyPr/>
                    <a:lstStyle/>
                    <a:p>
                      <a:pPr algn="ctr"/>
                      <a:r>
                        <a:rPr lang="en-GB" b="0" dirty="0" smtClean="0">
                          <a:solidFill>
                            <a:schemeClr val="tx1"/>
                          </a:solidFill>
                        </a:rPr>
                        <a:t>A</a:t>
                      </a:r>
                      <a:endParaRPr lang="en-GB" b="0" dirty="0"/>
                    </a:p>
                  </a:txBody>
                  <a:tcPr>
                    <a:solidFill>
                      <a:schemeClr val="bg1">
                        <a:lumMod val="95000"/>
                      </a:schemeClr>
                    </a:solidFill>
                  </a:tcPr>
                </a:tc>
                <a:tc>
                  <a:txBody>
                    <a:bodyPr/>
                    <a:lstStyle/>
                    <a:p>
                      <a:pPr algn="ctr"/>
                      <a:r>
                        <a:rPr lang="en-GB" b="0" dirty="0" smtClean="0">
                          <a:solidFill>
                            <a:schemeClr val="tx1"/>
                          </a:solidFill>
                        </a:rPr>
                        <a:t>1</a:t>
                      </a:r>
                      <a:endParaRPr lang="en-GB" b="0" dirty="0">
                        <a:solidFill>
                          <a:schemeClr val="tx1"/>
                        </a:solidFill>
                      </a:endParaRPr>
                    </a:p>
                  </a:txBody>
                  <a:tcPr>
                    <a:solidFill>
                      <a:schemeClr val="bg1">
                        <a:lumMod val="95000"/>
                      </a:schemeClr>
                    </a:solidFill>
                  </a:tcPr>
                </a:tc>
              </a:tr>
              <a:tr h="619269">
                <a:tc>
                  <a:txBody>
                    <a:bodyPr/>
                    <a:lstStyle/>
                    <a:p>
                      <a:pPr algn="ctr"/>
                      <a:r>
                        <a:rPr lang="en-GB" dirty="0" smtClean="0">
                          <a:solidFill>
                            <a:schemeClr val="tx1"/>
                          </a:solidFill>
                        </a:rPr>
                        <a:t>B</a:t>
                      </a:r>
                      <a:endParaRPr lang="en-GB" dirty="0">
                        <a:solidFill>
                          <a:schemeClr val="tx1"/>
                        </a:solidFill>
                      </a:endParaRPr>
                    </a:p>
                  </a:txBody>
                  <a:tcPr/>
                </a:tc>
                <a:tc>
                  <a:txBody>
                    <a:bodyPr/>
                    <a:lstStyle/>
                    <a:p>
                      <a:pPr algn="ctr"/>
                      <a:r>
                        <a:rPr lang="en-GB" dirty="0" smtClean="0"/>
                        <a:t>2</a:t>
                      </a:r>
                      <a:endParaRPr lang="en-GB" dirty="0"/>
                    </a:p>
                  </a:txBody>
                  <a:tcPr/>
                </a:tc>
              </a:tr>
              <a:tr h="619269">
                <a:tc>
                  <a:txBody>
                    <a:bodyPr/>
                    <a:lstStyle/>
                    <a:p>
                      <a:pPr algn="ctr"/>
                      <a:r>
                        <a:rPr lang="en-GB" dirty="0" smtClean="0">
                          <a:solidFill>
                            <a:schemeClr val="tx1"/>
                          </a:solidFill>
                        </a:rPr>
                        <a:t>C</a:t>
                      </a:r>
                      <a:endParaRPr lang="en-GB" dirty="0">
                        <a:solidFill>
                          <a:schemeClr val="tx1"/>
                        </a:solidFill>
                      </a:endParaRPr>
                    </a:p>
                  </a:txBody>
                  <a:tcPr/>
                </a:tc>
                <a:tc>
                  <a:txBody>
                    <a:bodyPr/>
                    <a:lstStyle/>
                    <a:p>
                      <a:pPr algn="ctr"/>
                      <a:r>
                        <a:rPr lang="en-GB" dirty="0" smtClean="0"/>
                        <a:t>3</a:t>
                      </a:r>
                      <a:endParaRPr lang="en-GB" dirty="0"/>
                    </a:p>
                  </a:txBody>
                  <a:tcPr/>
                </a:tc>
              </a:tr>
              <a:tr h="619269">
                <a:tc>
                  <a:txBody>
                    <a:bodyPr/>
                    <a:lstStyle/>
                    <a:p>
                      <a:pPr algn="ctr"/>
                      <a:r>
                        <a:rPr lang="en-GB" dirty="0" smtClean="0">
                          <a:solidFill>
                            <a:schemeClr val="tx1"/>
                          </a:solidFill>
                        </a:rPr>
                        <a:t>D</a:t>
                      </a:r>
                      <a:endParaRPr lang="en-GB" dirty="0">
                        <a:solidFill>
                          <a:schemeClr val="tx1"/>
                        </a:solidFill>
                      </a:endParaRPr>
                    </a:p>
                  </a:txBody>
                  <a:tcPr/>
                </a:tc>
                <a:tc>
                  <a:txBody>
                    <a:bodyPr/>
                    <a:lstStyle/>
                    <a:p>
                      <a:pPr algn="ctr"/>
                      <a:r>
                        <a:rPr lang="en-GB" dirty="0" smtClean="0"/>
                        <a:t>4</a:t>
                      </a:r>
                      <a:endParaRPr lang="en-GB" dirty="0"/>
                    </a:p>
                  </a:txBody>
                  <a:tcPr/>
                </a:tc>
              </a:tr>
              <a:tr h="619269">
                <a:tc>
                  <a:txBody>
                    <a:bodyPr/>
                    <a:lstStyle/>
                    <a:p>
                      <a:pPr algn="ctr"/>
                      <a:r>
                        <a:rPr lang="en-GB" dirty="0" smtClean="0">
                          <a:solidFill>
                            <a:schemeClr val="tx1"/>
                          </a:solidFill>
                        </a:rPr>
                        <a:t>E</a:t>
                      </a:r>
                      <a:endParaRPr lang="en-GB" dirty="0">
                        <a:solidFill>
                          <a:schemeClr val="tx1"/>
                        </a:solidFill>
                      </a:endParaRPr>
                    </a:p>
                  </a:txBody>
                  <a:tcPr/>
                </a:tc>
                <a:tc>
                  <a:txBody>
                    <a:bodyPr/>
                    <a:lstStyle/>
                    <a:p>
                      <a:pPr algn="ctr"/>
                      <a:r>
                        <a:rPr lang="en-GB" dirty="0" smtClean="0"/>
                        <a:t>5</a:t>
                      </a:r>
                      <a:endParaRPr lang="en-GB" dirty="0"/>
                    </a:p>
                  </a:txBody>
                  <a:tcPr/>
                </a:tc>
              </a:tr>
            </a:tbl>
          </a:graphicData>
        </a:graphic>
      </p:graphicFrame>
    </p:spTree>
    <p:extLst>
      <p:ext uri="{BB962C8B-B14F-4D97-AF65-F5344CB8AC3E}">
        <p14:creationId xmlns:p14="http://schemas.microsoft.com/office/powerpoint/2010/main" val="3463912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62274"/>
          </a:xfrm>
        </p:spPr>
        <p:txBody>
          <a:bodyPr>
            <a:normAutofit fontScale="90000"/>
          </a:bodyPr>
          <a:lstStyle/>
          <a:p>
            <a:r>
              <a:rPr lang="en-GB" sz="2800" dirty="0" smtClean="0"/>
              <a:t>How many of these celebrities real names are correct?</a:t>
            </a:r>
            <a:br>
              <a:rPr lang="en-GB" sz="2800" dirty="0" smtClean="0"/>
            </a:br>
            <a:r>
              <a:rPr lang="en-GB" sz="2800" dirty="0" smtClean="0">
                <a:solidFill>
                  <a:srgbClr val="FF0000"/>
                </a:solidFill>
              </a:rPr>
              <a:t>Cliff Richard    Harry Webb</a:t>
            </a:r>
            <a:r>
              <a:rPr lang="en-GB" sz="2800" dirty="0" smtClean="0"/>
              <a:t/>
            </a:r>
            <a:br>
              <a:rPr lang="en-GB" sz="2800" dirty="0" smtClean="0"/>
            </a:br>
            <a:r>
              <a:rPr lang="en-GB" sz="2800" dirty="0" smtClean="0"/>
              <a:t>Tom Jones   Tom Jones (Thomas Woodward)</a:t>
            </a:r>
            <a:br>
              <a:rPr lang="en-GB" sz="2800" dirty="0" smtClean="0"/>
            </a:br>
            <a:r>
              <a:rPr lang="en-GB" sz="2800" dirty="0" smtClean="0">
                <a:solidFill>
                  <a:srgbClr val="FF0000"/>
                </a:solidFill>
              </a:rPr>
              <a:t>Mick </a:t>
            </a:r>
            <a:r>
              <a:rPr lang="en-GB" sz="2800" dirty="0" err="1" smtClean="0">
                <a:solidFill>
                  <a:srgbClr val="FF0000"/>
                </a:solidFill>
              </a:rPr>
              <a:t>Jagger</a:t>
            </a:r>
            <a:r>
              <a:rPr lang="en-GB" sz="2800" dirty="0" smtClean="0">
                <a:solidFill>
                  <a:srgbClr val="FF0000"/>
                </a:solidFill>
              </a:rPr>
              <a:t>    Mick </a:t>
            </a:r>
            <a:r>
              <a:rPr lang="en-GB" sz="2800" dirty="0" err="1" smtClean="0">
                <a:solidFill>
                  <a:srgbClr val="FF0000"/>
                </a:solidFill>
              </a:rPr>
              <a:t>Jagger</a:t>
            </a:r>
            <a:r>
              <a:rPr lang="en-GB" sz="2800" dirty="0" smtClean="0"/>
              <a:t/>
            </a:r>
            <a:br>
              <a:rPr lang="en-GB" sz="2800" dirty="0" smtClean="0"/>
            </a:br>
            <a:r>
              <a:rPr lang="en-GB" sz="2800" dirty="0" err="1" smtClean="0">
                <a:solidFill>
                  <a:srgbClr val="FF0000"/>
                </a:solidFill>
              </a:rPr>
              <a:t>Engelbert</a:t>
            </a:r>
            <a:r>
              <a:rPr lang="en-GB" sz="2800" dirty="0" smtClean="0">
                <a:solidFill>
                  <a:srgbClr val="FF0000"/>
                </a:solidFill>
              </a:rPr>
              <a:t> Humperdinck    Arnold Dorsey</a:t>
            </a:r>
            <a:r>
              <a:rPr lang="en-GB" sz="2800" dirty="0" smtClean="0"/>
              <a:t/>
            </a:r>
            <a:br>
              <a:rPr lang="en-GB" sz="2800" dirty="0" smtClean="0"/>
            </a:br>
            <a:r>
              <a:rPr lang="en-GB" sz="2800" dirty="0" smtClean="0">
                <a:solidFill>
                  <a:srgbClr val="FF0000"/>
                </a:solidFill>
              </a:rPr>
              <a:t>John Wayne   Marion Morrison</a:t>
            </a:r>
            <a:endParaRPr lang="en-GB" sz="28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3876773"/>
              </p:ext>
            </p:extLst>
          </p:nvPr>
        </p:nvGraphicFramePr>
        <p:xfrm>
          <a:off x="1619672" y="2924945"/>
          <a:ext cx="5904656" cy="3096345"/>
        </p:xfrm>
        <a:graphic>
          <a:graphicData uri="http://schemas.openxmlformats.org/drawingml/2006/table">
            <a:tbl>
              <a:tblPr firstRow="1" bandRow="1">
                <a:tableStyleId>{5C22544A-7EE6-4342-B048-85BDC9FD1C3A}</a:tableStyleId>
              </a:tblPr>
              <a:tblGrid>
                <a:gridCol w="2202658"/>
                <a:gridCol w="3701998"/>
              </a:tblGrid>
              <a:tr h="619269">
                <a:tc>
                  <a:txBody>
                    <a:bodyPr/>
                    <a:lstStyle/>
                    <a:p>
                      <a:pPr algn="ctr"/>
                      <a:r>
                        <a:rPr lang="en-GB" b="0" dirty="0" smtClean="0">
                          <a:solidFill>
                            <a:schemeClr val="tx1"/>
                          </a:solidFill>
                        </a:rPr>
                        <a:t>A</a:t>
                      </a:r>
                      <a:endParaRPr lang="en-GB" b="0" dirty="0"/>
                    </a:p>
                  </a:txBody>
                  <a:tcPr>
                    <a:solidFill>
                      <a:schemeClr val="bg1">
                        <a:lumMod val="95000"/>
                      </a:schemeClr>
                    </a:solidFill>
                  </a:tcPr>
                </a:tc>
                <a:tc>
                  <a:txBody>
                    <a:bodyPr/>
                    <a:lstStyle/>
                    <a:p>
                      <a:pPr algn="ctr"/>
                      <a:r>
                        <a:rPr lang="en-GB" b="0" dirty="0" smtClean="0">
                          <a:solidFill>
                            <a:schemeClr val="tx1"/>
                          </a:solidFill>
                        </a:rPr>
                        <a:t>1</a:t>
                      </a:r>
                      <a:endParaRPr lang="en-GB" b="0" dirty="0">
                        <a:solidFill>
                          <a:schemeClr val="tx1"/>
                        </a:solidFill>
                      </a:endParaRPr>
                    </a:p>
                  </a:txBody>
                  <a:tcPr>
                    <a:solidFill>
                      <a:schemeClr val="bg1">
                        <a:lumMod val="95000"/>
                      </a:schemeClr>
                    </a:solidFill>
                  </a:tcPr>
                </a:tc>
              </a:tr>
              <a:tr h="619269">
                <a:tc>
                  <a:txBody>
                    <a:bodyPr/>
                    <a:lstStyle/>
                    <a:p>
                      <a:pPr algn="ctr"/>
                      <a:r>
                        <a:rPr lang="en-GB" dirty="0" smtClean="0">
                          <a:solidFill>
                            <a:schemeClr val="tx1"/>
                          </a:solidFill>
                        </a:rPr>
                        <a:t>B</a:t>
                      </a:r>
                      <a:endParaRPr lang="en-GB" dirty="0">
                        <a:solidFill>
                          <a:schemeClr val="tx1"/>
                        </a:solidFill>
                      </a:endParaRPr>
                    </a:p>
                  </a:txBody>
                  <a:tcPr/>
                </a:tc>
                <a:tc>
                  <a:txBody>
                    <a:bodyPr/>
                    <a:lstStyle/>
                    <a:p>
                      <a:pPr algn="ctr"/>
                      <a:r>
                        <a:rPr lang="en-GB" dirty="0" smtClean="0"/>
                        <a:t>2</a:t>
                      </a:r>
                      <a:endParaRPr lang="en-GB" dirty="0"/>
                    </a:p>
                  </a:txBody>
                  <a:tcPr/>
                </a:tc>
              </a:tr>
              <a:tr h="619269">
                <a:tc>
                  <a:txBody>
                    <a:bodyPr/>
                    <a:lstStyle/>
                    <a:p>
                      <a:pPr algn="ctr"/>
                      <a:r>
                        <a:rPr lang="en-GB" dirty="0" smtClean="0">
                          <a:solidFill>
                            <a:schemeClr val="tx1"/>
                          </a:solidFill>
                        </a:rPr>
                        <a:t>C</a:t>
                      </a:r>
                      <a:endParaRPr lang="en-GB" dirty="0">
                        <a:solidFill>
                          <a:schemeClr val="tx1"/>
                        </a:solidFill>
                      </a:endParaRPr>
                    </a:p>
                  </a:txBody>
                  <a:tcPr/>
                </a:tc>
                <a:tc>
                  <a:txBody>
                    <a:bodyPr/>
                    <a:lstStyle/>
                    <a:p>
                      <a:pPr algn="ctr"/>
                      <a:r>
                        <a:rPr lang="en-GB" dirty="0" smtClean="0"/>
                        <a:t>3</a:t>
                      </a:r>
                      <a:endParaRPr lang="en-GB" dirty="0"/>
                    </a:p>
                  </a:txBody>
                  <a:tcPr/>
                </a:tc>
              </a:tr>
              <a:tr h="619269">
                <a:tc>
                  <a:txBody>
                    <a:bodyPr/>
                    <a:lstStyle/>
                    <a:p>
                      <a:pPr algn="ctr"/>
                      <a:r>
                        <a:rPr lang="en-GB" dirty="0" smtClean="0">
                          <a:solidFill>
                            <a:srgbClr val="FF0000"/>
                          </a:solidFill>
                        </a:rPr>
                        <a:t>D</a:t>
                      </a:r>
                      <a:endParaRPr lang="en-GB" dirty="0">
                        <a:solidFill>
                          <a:srgbClr val="FF0000"/>
                        </a:solidFill>
                      </a:endParaRPr>
                    </a:p>
                  </a:txBody>
                  <a:tcPr/>
                </a:tc>
                <a:tc>
                  <a:txBody>
                    <a:bodyPr/>
                    <a:lstStyle/>
                    <a:p>
                      <a:pPr algn="ctr"/>
                      <a:r>
                        <a:rPr lang="en-GB" dirty="0" smtClean="0">
                          <a:solidFill>
                            <a:srgbClr val="FF0000"/>
                          </a:solidFill>
                        </a:rPr>
                        <a:t>4</a:t>
                      </a:r>
                      <a:endParaRPr lang="en-GB" dirty="0">
                        <a:solidFill>
                          <a:srgbClr val="FF0000"/>
                        </a:solidFill>
                      </a:endParaRPr>
                    </a:p>
                  </a:txBody>
                  <a:tcPr/>
                </a:tc>
              </a:tr>
              <a:tr h="619269">
                <a:tc>
                  <a:txBody>
                    <a:bodyPr/>
                    <a:lstStyle/>
                    <a:p>
                      <a:pPr algn="ctr"/>
                      <a:r>
                        <a:rPr lang="en-GB" dirty="0" smtClean="0">
                          <a:solidFill>
                            <a:schemeClr val="tx1"/>
                          </a:solidFill>
                        </a:rPr>
                        <a:t>E</a:t>
                      </a:r>
                      <a:endParaRPr lang="en-GB" dirty="0">
                        <a:solidFill>
                          <a:schemeClr val="tx1"/>
                        </a:solidFill>
                      </a:endParaRPr>
                    </a:p>
                  </a:txBody>
                  <a:tcPr/>
                </a:tc>
                <a:tc>
                  <a:txBody>
                    <a:bodyPr/>
                    <a:lstStyle/>
                    <a:p>
                      <a:pPr algn="ctr"/>
                      <a:r>
                        <a:rPr lang="en-GB" dirty="0" smtClean="0"/>
                        <a:t>5</a:t>
                      </a:r>
                      <a:endParaRPr lang="en-GB" dirty="0"/>
                    </a:p>
                  </a:txBody>
                  <a:tcPr/>
                </a:tc>
              </a:tr>
            </a:tbl>
          </a:graphicData>
        </a:graphic>
      </p:graphicFrame>
    </p:spTree>
    <p:extLst>
      <p:ext uri="{BB962C8B-B14F-4D97-AF65-F5344CB8AC3E}">
        <p14:creationId xmlns:p14="http://schemas.microsoft.com/office/powerpoint/2010/main" val="3771864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75488140"/>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Peterborough</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Plymouth</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Poole</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Portsmouth</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Preston</a:t>
                      </a:r>
                      <a:endParaRPr lang="en-GB" sz="2400" dirty="0"/>
                    </a:p>
                  </a:txBody>
                  <a:tcPr/>
                </a:tc>
              </a:tr>
            </a:tbl>
          </a:graphicData>
        </a:graphic>
      </p:graphicFrame>
      <p:sp>
        <p:nvSpPr>
          <p:cNvPr id="3" name="TextBox 2"/>
          <p:cNvSpPr txBox="1"/>
          <p:nvPr/>
        </p:nvSpPr>
        <p:spPr>
          <a:xfrm>
            <a:off x="1763689" y="908720"/>
            <a:ext cx="5616624" cy="523220"/>
          </a:xfrm>
          <a:prstGeom prst="rect">
            <a:avLst/>
          </a:prstGeom>
          <a:noFill/>
        </p:spPr>
        <p:txBody>
          <a:bodyPr wrap="square" rtlCol="0">
            <a:spAutoFit/>
          </a:bodyPr>
          <a:lstStyle/>
          <a:p>
            <a:pPr algn="ctr"/>
            <a:r>
              <a:rPr lang="en-GB" sz="2800" dirty="0" smtClean="0"/>
              <a:t>Which of these is not a city?</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772136"/>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Peterborough</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Plymouth</a:t>
                      </a:r>
                      <a:endParaRPr lang="en-GB" sz="2400" dirty="0"/>
                    </a:p>
                  </a:txBody>
                  <a:tcPr/>
                </a:tc>
              </a:tr>
              <a:tr h="370840">
                <a:tc>
                  <a:txBody>
                    <a:bodyPr/>
                    <a:lstStyle/>
                    <a:p>
                      <a:pPr algn="ctr"/>
                      <a:r>
                        <a:rPr lang="en-GB" sz="2400" dirty="0" smtClean="0">
                          <a:solidFill>
                            <a:srgbClr val="FF0000"/>
                          </a:solidFill>
                        </a:rPr>
                        <a:t>C</a:t>
                      </a:r>
                    </a:p>
                    <a:p>
                      <a:pPr algn="ctr"/>
                      <a:endParaRPr lang="en-GB" sz="2400" dirty="0">
                        <a:solidFill>
                          <a:srgbClr val="FF0000"/>
                        </a:solidFill>
                      </a:endParaRPr>
                    </a:p>
                  </a:txBody>
                  <a:tcPr/>
                </a:tc>
                <a:tc>
                  <a:txBody>
                    <a:bodyPr/>
                    <a:lstStyle/>
                    <a:p>
                      <a:pPr algn="ctr"/>
                      <a:r>
                        <a:rPr lang="en-GB" sz="2400" dirty="0" smtClean="0">
                          <a:solidFill>
                            <a:srgbClr val="FF0000"/>
                          </a:solidFill>
                        </a:rPr>
                        <a:t>Poole</a:t>
                      </a:r>
                      <a:endParaRPr lang="en-GB" sz="2400" dirty="0">
                        <a:solidFill>
                          <a:srgbClr val="FF0000"/>
                        </a:solidFill>
                      </a:endParaRPr>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Portsmouth</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Preston</a:t>
                      </a:r>
                      <a:endParaRPr lang="en-GB" sz="2400" dirty="0"/>
                    </a:p>
                  </a:txBody>
                  <a:tcPr/>
                </a:tc>
              </a:tr>
            </a:tbl>
          </a:graphicData>
        </a:graphic>
      </p:graphicFrame>
      <p:sp>
        <p:nvSpPr>
          <p:cNvPr id="3" name="TextBox 2"/>
          <p:cNvSpPr txBox="1"/>
          <p:nvPr/>
        </p:nvSpPr>
        <p:spPr>
          <a:xfrm>
            <a:off x="1763689" y="908720"/>
            <a:ext cx="5616624" cy="523220"/>
          </a:xfrm>
          <a:prstGeom prst="rect">
            <a:avLst/>
          </a:prstGeom>
          <a:noFill/>
        </p:spPr>
        <p:txBody>
          <a:bodyPr wrap="square" rtlCol="0">
            <a:spAutoFit/>
          </a:bodyPr>
          <a:lstStyle/>
          <a:p>
            <a:pPr algn="ctr"/>
            <a:r>
              <a:rPr lang="en-GB" sz="2800" dirty="0" smtClean="0"/>
              <a:t>Which of these is not a city?</a:t>
            </a:r>
            <a:endParaRPr lang="en-GB" sz="2800" dirty="0"/>
          </a:p>
        </p:txBody>
      </p:sp>
    </p:spTree>
    <p:extLst>
      <p:ext uri="{BB962C8B-B14F-4D97-AF65-F5344CB8AC3E}">
        <p14:creationId xmlns:p14="http://schemas.microsoft.com/office/powerpoint/2010/main" val="1638012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6507273"/>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Sean</a:t>
                      </a:r>
                      <a:r>
                        <a:rPr lang="en-GB" sz="2400" baseline="0" dirty="0" smtClean="0"/>
                        <a:t> Penn</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Laszlo</a:t>
                      </a:r>
                      <a:r>
                        <a:rPr lang="en-GB" sz="2400" baseline="0" dirty="0" smtClean="0"/>
                        <a:t> Biro</a:t>
                      </a:r>
                      <a:endParaRPr lang="en-GB" sz="2400" dirty="0"/>
                    </a:p>
                  </a:txBody>
                  <a:tcPr/>
                </a:tc>
              </a:tr>
              <a:tr h="370840">
                <a:tc>
                  <a:txBody>
                    <a:bodyPr/>
                    <a:lstStyle/>
                    <a:p>
                      <a:pPr algn="ctr"/>
                      <a:r>
                        <a:rPr lang="en-GB" sz="2400" dirty="0" smtClean="0">
                          <a:solidFill>
                            <a:schemeClr val="tx1"/>
                          </a:solidFill>
                        </a:rPr>
                        <a:t>C</a:t>
                      </a:r>
                    </a:p>
                    <a:p>
                      <a:pPr algn="ctr"/>
                      <a:endParaRPr lang="en-GB" sz="2400" dirty="0">
                        <a:solidFill>
                          <a:schemeClr val="tx1"/>
                        </a:solidFill>
                      </a:endParaRPr>
                    </a:p>
                  </a:txBody>
                  <a:tcPr/>
                </a:tc>
                <a:tc>
                  <a:txBody>
                    <a:bodyPr/>
                    <a:lstStyle/>
                    <a:p>
                      <a:pPr algn="ctr"/>
                      <a:r>
                        <a:rPr lang="en-GB" sz="2400" dirty="0" smtClean="0">
                          <a:solidFill>
                            <a:schemeClr val="tx1"/>
                          </a:solidFill>
                        </a:rPr>
                        <a:t>Dick</a:t>
                      </a:r>
                      <a:r>
                        <a:rPr lang="en-GB" sz="2400" baseline="0" dirty="0" smtClean="0">
                          <a:solidFill>
                            <a:schemeClr val="tx1"/>
                          </a:solidFill>
                        </a:rPr>
                        <a:t> </a:t>
                      </a:r>
                      <a:r>
                        <a:rPr lang="en-GB" sz="2400" baseline="0" dirty="0" err="1" smtClean="0">
                          <a:solidFill>
                            <a:schemeClr val="tx1"/>
                          </a:solidFill>
                        </a:rPr>
                        <a:t>Bic</a:t>
                      </a:r>
                      <a:endParaRPr lang="en-GB" sz="2400" dirty="0">
                        <a:solidFill>
                          <a:schemeClr val="tx1"/>
                        </a:solidFill>
                      </a:endParaRPr>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Louis</a:t>
                      </a:r>
                      <a:r>
                        <a:rPr lang="en-GB" sz="2400" baseline="0" dirty="0" smtClean="0"/>
                        <a:t> Biro</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Spiro</a:t>
                      </a:r>
                      <a:r>
                        <a:rPr lang="en-GB" sz="2400" baseline="0" dirty="0" smtClean="0"/>
                        <a:t> Biro</a:t>
                      </a:r>
                      <a:endParaRPr lang="en-GB" sz="2400" dirty="0"/>
                    </a:p>
                  </a:txBody>
                  <a:tcPr/>
                </a:tc>
              </a:tr>
            </a:tbl>
          </a:graphicData>
        </a:graphic>
      </p:graphicFrame>
      <p:sp>
        <p:nvSpPr>
          <p:cNvPr id="3" name="TextBox 2"/>
          <p:cNvSpPr txBox="1"/>
          <p:nvPr/>
        </p:nvSpPr>
        <p:spPr>
          <a:xfrm>
            <a:off x="683569" y="908720"/>
            <a:ext cx="5256584" cy="954107"/>
          </a:xfrm>
          <a:prstGeom prst="rect">
            <a:avLst/>
          </a:prstGeom>
          <a:noFill/>
        </p:spPr>
        <p:txBody>
          <a:bodyPr wrap="square" rtlCol="0">
            <a:spAutoFit/>
          </a:bodyPr>
          <a:lstStyle/>
          <a:p>
            <a:pPr algn="ctr"/>
            <a:r>
              <a:rPr lang="en-GB" sz="2800" dirty="0" smtClean="0"/>
              <a:t>Who invented the writing implement shown opposite?</a:t>
            </a:r>
            <a:endParaRPr lang="en-GB"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483" y="692696"/>
            <a:ext cx="1717918" cy="117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502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10826045"/>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Sean</a:t>
                      </a:r>
                      <a:r>
                        <a:rPr lang="en-GB" sz="2400" baseline="0" dirty="0" smtClean="0"/>
                        <a:t> Penn</a:t>
                      </a:r>
                      <a:endParaRPr lang="en-GB" sz="2400" dirty="0"/>
                    </a:p>
                  </a:txBody>
                  <a:tcPr/>
                </a:tc>
              </a:tr>
              <a:tr h="370840">
                <a:tc>
                  <a:txBody>
                    <a:bodyPr/>
                    <a:lstStyle/>
                    <a:p>
                      <a:pPr algn="ctr"/>
                      <a:r>
                        <a:rPr lang="en-GB" sz="2400" dirty="0" smtClean="0">
                          <a:solidFill>
                            <a:srgbClr val="FF0000"/>
                          </a:solidFill>
                        </a:rPr>
                        <a:t>B</a:t>
                      </a:r>
                    </a:p>
                    <a:p>
                      <a:pPr algn="ctr"/>
                      <a:endParaRPr lang="en-GB" sz="2400" dirty="0">
                        <a:solidFill>
                          <a:srgbClr val="FF0000"/>
                        </a:solidFill>
                      </a:endParaRPr>
                    </a:p>
                  </a:txBody>
                  <a:tcPr/>
                </a:tc>
                <a:tc>
                  <a:txBody>
                    <a:bodyPr/>
                    <a:lstStyle/>
                    <a:p>
                      <a:pPr algn="ctr"/>
                      <a:r>
                        <a:rPr lang="en-GB" sz="2400" dirty="0" smtClean="0">
                          <a:solidFill>
                            <a:srgbClr val="FF0000"/>
                          </a:solidFill>
                        </a:rPr>
                        <a:t>Laszlo</a:t>
                      </a:r>
                      <a:r>
                        <a:rPr lang="en-GB" sz="2400" baseline="0" dirty="0" smtClean="0">
                          <a:solidFill>
                            <a:srgbClr val="FF0000"/>
                          </a:solidFill>
                        </a:rPr>
                        <a:t> Biro</a:t>
                      </a:r>
                      <a:endParaRPr lang="en-GB" sz="2400" dirty="0">
                        <a:solidFill>
                          <a:srgbClr val="FF0000"/>
                        </a:solidFill>
                      </a:endParaRPr>
                    </a:p>
                  </a:txBody>
                  <a:tcPr/>
                </a:tc>
              </a:tr>
              <a:tr h="370840">
                <a:tc>
                  <a:txBody>
                    <a:bodyPr/>
                    <a:lstStyle/>
                    <a:p>
                      <a:pPr algn="ctr"/>
                      <a:r>
                        <a:rPr lang="en-GB" sz="2400" dirty="0" smtClean="0">
                          <a:solidFill>
                            <a:schemeClr val="tx1"/>
                          </a:solidFill>
                        </a:rPr>
                        <a:t>C</a:t>
                      </a:r>
                    </a:p>
                    <a:p>
                      <a:pPr algn="ctr"/>
                      <a:endParaRPr lang="en-GB" sz="2400" dirty="0">
                        <a:solidFill>
                          <a:schemeClr val="tx1"/>
                        </a:solidFill>
                      </a:endParaRPr>
                    </a:p>
                  </a:txBody>
                  <a:tcPr/>
                </a:tc>
                <a:tc>
                  <a:txBody>
                    <a:bodyPr/>
                    <a:lstStyle/>
                    <a:p>
                      <a:pPr algn="ctr"/>
                      <a:r>
                        <a:rPr lang="en-GB" sz="2400" dirty="0" smtClean="0">
                          <a:solidFill>
                            <a:schemeClr val="tx1"/>
                          </a:solidFill>
                        </a:rPr>
                        <a:t>Dick</a:t>
                      </a:r>
                      <a:r>
                        <a:rPr lang="en-GB" sz="2400" baseline="0" dirty="0" smtClean="0">
                          <a:solidFill>
                            <a:schemeClr val="tx1"/>
                          </a:solidFill>
                        </a:rPr>
                        <a:t> </a:t>
                      </a:r>
                      <a:r>
                        <a:rPr lang="en-GB" sz="2400" baseline="0" dirty="0" err="1" smtClean="0">
                          <a:solidFill>
                            <a:schemeClr val="tx1"/>
                          </a:solidFill>
                        </a:rPr>
                        <a:t>Bic</a:t>
                      </a:r>
                      <a:endParaRPr lang="en-GB" sz="2400" dirty="0">
                        <a:solidFill>
                          <a:schemeClr val="tx1"/>
                        </a:solidFill>
                      </a:endParaRPr>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Louis</a:t>
                      </a:r>
                      <a:r>
                        <a:rPr lang="en-GB" sz="2400" baseline="0" dirty="0" smtClean="0"/>
                        <a:t> Biro</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Spiro</a:t>
                      </a:r>
                      <a:r>
                        <a:rPr lang="en-GB" sz="2400" baseline="0" dirty="0" smtClean="0"/>
                        <a:t> Biro</a:t>
                      </a:r>
                      <a:endParaRPr lang="en-GB" sz="2400" dirty="0"/>
                    </a:p>
                  </a:txBody>
                  <a:tcPr/>
                </a:tc>
              </a:tr>
            </a:tbl>
          </a:graphicData>
        </a:graphic>
      </p:graphicFrame>
      <p:sp>
        <p:nvSpPr>
          <p:cNvPr id="3" name="TextBox 2"/>
          <p:cNvSpPr txBox="1"/>
          <p:nvPr/>
        </p:nvSpPr>
        <p:spPr>
          <a:xfrm>
            <a:off x="683569" y="908720"/>
            <a:ext cx="5256584" cy="954107"/>
          </a:xfrm>
          <a:prstGeom prst="rect">
            <a:avLst/>
          </a:prstGeom>
          <a:noFill/>
        </p:spPr>
        <p:txBody>
          <a:bodyPr wrap="square" rtlCol="0">
            <a:spAutoFit/>
          </a:bodyPr>
          <a:lstStyle/>
          <a:p>
            <a:pPr algn="ctr"/>
            <a:r>
              <a:rPr lang="en-GB" sz="2800" dirty="0" smtClean="0"/>
              <a:t>Who invented the writing implement shown opposite?</a:t>
            </a:r>
            <a:endParaRPr lang="en-GB"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483" y="692696"/>
            <a:ext cx="1717918" cy="117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637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3195984"/>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Mock</a:t>
                      </a:r>
                      <a:r>
                        <a:rPr lang="en-GB" sz="2400" baseline="0" dirty="0" smtClean="0"/>
                        <a:t> Turtle Soup</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Carrot</a:t>
                      </a:r>
                      <a:r>
                        <a:rPr lang="en-GB" sz="2400" baseline="0" dirty="0" smtClean="0"/>
                        <a:t> Soup</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Oyster</a:t>
                      </a:r>
                      <a:r>
                        <a:rPr lang="en-GB" sz="2400" baseline="0" dirty="0" smtClean="0"/>
                        <a:t> Soup</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Celery</a:t>
                      </a:r>
                      <a:r>
                        <a:rPr lang="en-GB" sz="2400" baseline="0" dirty="0" smtClean="0"/>
                        <a:t> Soup</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Asparagus</a:t>
                      </a:r>
                      <a:r>
                        <a:rPr lang="en-GB" sz="2400" baseline="0" dirty="0" smtClean="0"/>
                        <a:t> Soup</a:t>
                      </a:r>
                      <a:endParaRPr lang="en-GB" sz="2400" dirty="0"/>
                    </a:p>
                  </a:txBody>
                  <a:tcPr/>
                </a:tc>
              </a:tr>
            </a:tbl>
          </a:graphicData>
        </a:graphic>
      </p:graphicFrame>
      <p:sp>
        <p:nvSpPr>
          <p:cNvPr id="3" name="TextBox 2"/>
          <p:cNvSpPr txBox="1"/>
          <p:nvPr/>
        </p:nvSpPr>
        <p:spPr>
          <a:xfrm>
            <a:off x="1187624" y="908720"/>
            <a:ext cx="6552727" cy="1384995"/>
          </a:xfrm>
          <a:prstGeom prst="rect">
            <a:avLst/>
          </a:prstGeom>
          <a:noFill/>
        </p:spPr>
        <p:txBody>
          <a:bodyPr wrap="square" rtlCol="0">
            <a:spAutoFit/>
          </a:bodyPr>
          <a:lstStyle/>
          <a:p>
            <a:pPr algn="ctr"/>
            <a:r>
              <a:rPr lang="en-GB" sz="2800" dirty="0" smtClean="0"/>
              <a:t>In 1934 the 57 Heinz varieties were listed? Which was not amongst them?</a:t>
            </a:r>
          </a:p>
          <a:p>
            <a:pPr algn="ctr"/>
            <a:r>
              <a:rPr lang="en-GB" sz="2800" dirty="0" smtClean="0"/>
              <a:t>***************</a:t>
            </a:r>
            <a:endParaRPr lang="en-GB" sz="2800" dirty="0"/>
          </a:p>
        </p:txBody>
      </p:sp>
    </p:spTree>
    <p:extLst>
      <p:ext uri="{BB962C8B-B14F-4D97-AF65-F5344CB8AC3E}">
        <p14:creationId xmlns:p14="http://schemas.microsoft.com/office/powerpoint/2010/main" val="2323573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3769955"/>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Mock</a:t>
                      </a:r>
                      <a:r>
                        <a:rPr lang="en-GB" sz="2400" baseline="0" dirty="0" smtClean="0"/>
                        <a:t> Turtle Soup</a:t>
                      </a:r>
                      <a:endParaRPr lang="en-GB" sz="2400" dirty="0"/>
                    </a:p>
                  </a:txBody>
                  <a:tcPr/>
                </a:tc>
              </a:tr>
              <a:tr h="370840">
                <a:tc>
                  <a:txBody>
                    <a:bodyPr/>
                    <a:lstStyle/>
                    <a:p>
                      <a:pPr algn="ctr"/>
                      <a:r>
                        <a:rPr lang="en-GB" sz="2400" dirty="0" smtClean="0">
                          <a:solidFill>
                            <a:srgbClr val="FF0000"/>
                          </a:solidFill>
                        </a:rPr>
                        <a:t>B</a:t>
                      </a:r>
                    </a:p>
                    <a:p>
                      <a:pPr algn="ctr"/>
                      <a:endParaRPr lang="en-GB" sz="2400" dirty="0">
                        <a:solidFill>
                          <a:srgbClr val="FF0000"/>
                        </a:solidFill>
                      </a:endParaRPr>
                    </a:p>
                  </a:txBody>
                  <a:tcPr/>
                </a:tc>
                <a:tc>
                  <a:txBody>
                    <a:bodyPr/>
                    <a:lstStyle/>
                    <a:p>
                      <a:pPr algn="ctr"/>
                      <a:r>
                        <a:rPr lang="en-GB" sz="2400" dirty="0" smtClean="0">
                          <a:solidFill>
                            <a:srgbClr val="FF0000"/>
                          </a:solidFill>
                        </a:rPr>
                        <a:t>Carrot</a:t>
                      </a:r>
                      <a:r>
                        <a:rPr lang="en-GB" sz="2400" baseline="0" dirty="0" smtClean="0">
                          <a:solidFill>
                            <a:srgbClr val="FF0000"/>
                          </a:solidFill>
                        </a:rPr>
                        <a:t> Soup</a:t>
                      </a:r>
                      <a:endParaRPr lang="en-GB" sz="2400" dirty="0">
                        <a:solidFill>
                          <a:srgbClr val="FF0000"/>
                        </a:solidFill>
                      </a:endParaRPr>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Oyster</a:t>
                      </a:r>
                      <a:r>
                        <a:rPr lang="en-GB" sz="2400" baseline="0" dirty="0" smtClean="0"/>
                        <a:t> Soup</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Celery</a:t>
                      </a:r>
                      <a:r>
                        <a:rPr lang="en-GB" sz="2400" baseline="0" dirty="0" smtClean="0"/>
                        <a:t> Soup</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Asparagus</a:t>
                      </a:r>
                      <a:r>
                        <a:rPr lang="en-GB" sz="2400" baseline="0" dirty="0" smtClean="0"/>
                        <a:t> Soup</a:t>
                      </a:r>
                      <a:endParaRPr lang="en-GB" sz="2400" dirty="0"/>
                    </a:p>
                  </a:txBody>
                  <a:tcPr/>
                </a:tc>
              </a:tr>
            </a:tbl>
          </a:graphicData>
        </a:graphic>
      </p:graphicFrame>
      <p:sp>
        <p:nvSpPr>
          <p:cNvPr id="3" name="TextBox 2"/>
          <p:cNvSpPr txBox="1"/>
          <p:nvPr/>
        </p:nvSpPr>
        <p:spPr>
          <a:xfrm>
            <a:off x="1187624" y="908720"/>
            <a:ext cx="6552727" cy="954107"/>
          </a:xfrm>
          <a:prstGeom prst="rect">
            <a:avLst/>
          </a:prstGeom>
          <a:noFill/>
        </p:spPr>
        <p:txBody>
          <a:bodyPr wrap="square" rtlCol="0">
            <a:spAutoFit/>
          </a:bodyPr>
          <a:lstStyle/>
          <a:p>
            <a:pPr algn="ctr"/>
            <a:r>
              <a:rPr lang="en-GB" sz="2800" dirty="0" smtClean="0"/>
              <a:t>In 1934 the 57 Heinz varieties were listed? Which was not amongst them?</a:t>
            </a:r>
            <a:endParaRPr lang="en-GB" sz="2800" dirty="0"/>
          </a:p>
        </p:txBody>
      </p:sp>
    </p:spTree>
    <p:extLst>
      <p:ext uri="{BB962C8B-B14F-4D97-AF65-F5344CB8AC3E}">
        <p14:creationId xmlns:p14="http://schemas.microsoft.com/office/powerpoint/2010/main" val="694158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5776" y="1052736"/>
            <a:ext cx="3816424" cy="861774"/>
          </a:xfrm>
          <a:prstGeom prst="rect">
            <a:avLst/>
          </a:prstGeom>
          <a:noFill/>
        </p:spPr>
        <p:txBody>
          <a:bodyPr wrap="square" rtlCol="0">
            <a:spAutoFit/>
          </a:bodyPr>
          <a:lstStyle/>
          <a:p>
            <a:pPr algn="ctr"/>
            <a:r>
              <a:rPr lang="en-GB" sz="5000" dirty="0" smtClean="0"/>
              <a:t>Target</a:t>
            </a:r>
            <a:endParaRPr lang="en-GB" sz="5000" dirty="0"/>
          </a:p>
        </p:txBody>
      </p:sp>
      <p:sp>
        <p:nvSpPr>
          <p:cNvPr id="3" name="TextBox 2"/>
          <p:cNvSpPr txBox="1"/>
          <p:nvPr/>
        </p:nvSpPr>
        <p:spPr>
          <a:xfrm>
            <a:off x="1043608" y="2564904"/>
            <a:ext cx="7272809" cy="3170099"/>
          </a:xfrm>
          <a:prstGeom prst="rect">
            <a:avLst/>
          </a:prstGeom>
          <a:noFill/>
        </p:spPr>
        <p:txBody>
          <a:bodyPr wrap="square" rtlCol="0">
            <a:spAutoFit/>
          </a:bodyPr>
          <a:lstStyle/>
          <a:p>
            <a:pPr algn="ctr"/>
            <a:r>
              <a:rPr lang="en-GB" sz="2500" dirty="0" smtClean="0"/>
              <a:t>How well did you do towards the target of 1800 points? Did you achieve it, or even surpass it?</a:t>
            </a:r>
          </a:p>
          <a:p>
            <a:pPr algn="ctr"/>
            <a:r>
              <a:rPr lang="en-GB" sz="2500" dirty="0" smtClean="0"/>
              <a:t>The next round consists of 20 bridges for you to identify. There are 100 points available for each correct answer.</a:t>
            </a:r>
          </a:p>
          <a:p>
            <a:pPr algn="ctr"/>
            <a:r>
              <a:rPr lang="en-GB" sz="2500" dirty="0" smtClean="0"/>
              <a:t>I think you will recognise 15 giving you a target, for this round, of 1500 points.</a:t>
            </a:r>
          </a:p>
          <a:p>
            <a:pPr algn="ctr"/>
            <a:r>
              <a:rPr lang="en-GB" sz="2500" dirty="0" smtClean="0"/>
              <a:t>Your overall target therefore is 3300 points.</a:t>
            </a:r>
            <a:endParaRPr lang="en-GB" sz="2500" dirty="0"/>
          </a:p>
        </p:txBody>
      </p:sp>
    </p:spTree>
    <p:extLst>
      <p:ext uri="{BB962C8B-B14F-4D97-AF65-F5344CB8AC3E}">
        <p14:creationId xmlns:p14="http://schemas.microsoft.com/office/powerpoint/2010/main" val="469179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How many flowers can you identify? 50 pts for </a:t>
            </a:r>
            <a:r>
              <a:rPr lang="en-GB" sz="3200" dirty="0" smtClean="0"/>
              <a:t>each.</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53498697"/>
              </p:ext>
            </p:extLst>
          </p:nvPr>
        </p:nvGraphicFramePr>
        <p:xfrm>
          <a:off x="457200" y="1600200"/>
          <a:ext cx="8229600" cy="4421088"/>
        </p:xfrm>
        <a:graphic>
          <a:graphicData uri="http://schemas.openxmlformats.org/drawingml/2006/table">
            <a:tbl>
              <a:tblPr firstRow="1" bandRow="1">
                <a:tableStyleId>{5C22544A-7EE6-4342-B048-85BDC9FD1C3A}</a:tableStyleId>
              </a:tblPr>
              <a:tblGrid>
                <a:gridCol w="4114800"/>
                <a:gridCol w="4114800"/>
              </a:tblGrid>
              <a:tr h="1756792">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1</a:t>
                      </a:r>
                      <a:endParaRPr lang="en-GB" dirty="0"/>
                    </a:p>
                  </a:txBody>
                  <a:tcPr/>
                </a:tc>
                <a:tc>
                  <a:txBody>
                    <a:bodyPr/>
                    <a:lstStyle/>
                    <a:p>
                      <a:pPr algn="ctr"/>
                      <a:r>
                        <a:rPr lang="en-GB" dirty="0" smtClean="0"/>
                        <a:t>2</a:t>
                      </a:r>
                      <a:endParaRPr lang="en-GB" dirty="0"/>
                    </a:p>
                  </a:txBody>
                  <a:tcPr/>
                </a:tc>
              </a:tr>
              <a:tr h="1800200">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3</a:t>
                      </a:r>
                      <a:endParaRPr lang="en-GB" dirty="0"/>
                    </a:p>
                  </a:txBody>
                  <a:tcPr/>
                </a:tc>
                <a:tc>
                  <a:txBody>
                    <a:bodyPr/>
                    <a:lstStyle/>
                    <a:p>
                      <a:pPr algn="ctr"/>
                      <a:r>
                        <a:rPr lang="en-GB" dirty="0" smtClean="0"/>
                        <a:t>4</a:t>
                      </a:r>
                      <a:endParaRPr lang="en-GB" dirty="0"/>
                    </a:p>
                  </a:txBody>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529359"/>
            <a:ext cx="18002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529358"/>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789927"/>
            <a:ext cx="2376264" cy="1782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9375" y="3763955"/>
            <a:ext cx="1964432" cy="180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931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How many UK bridges can you identify? </a:t>
            </a:r>
            <a:r>
              <a:rPr lang="en-GB" sz="3200" dirty="0" smtClean="0"/>
              <a:t>100 </a:t>
            </a:r>
            <a:r>
              <a:rPr lang="en-GB" sz="3200" dirty="0" smtClean="0"/>
              <a:t>pts for </a:t>
            </a:r>
            <a:r>
              <a:rPr lang="en-GB" sz="3200" dirty="0" smtClean="0"/>
              <a:t>each</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2589568"/>
              </p:ext>
            </p:extLst>
          </p:nvPr>
        </p:nvGraphicFramePr>
        <p:xfrm>
          <a:off x="457200" y="1600200"/>
          <a:ext cx="8229600" cy="4421088"/>
        </p:xfrm>
        <a:graphic>
          <a:graphicData uri="http://schemas.openxmlformats.org/drawingml/2006/table">
            <a:tbl>
              <a:tblPr firstRow="1" bandRow="1">
                <a:tableStyleId>{5C22544A-7EE6-4342-B048-85BDC9FD1C3A}</a:tableStyleId>
              </a:tblPr>
              <a:tblGrid>
                <a:gridCol w="4114800"/>
                <a:gridCol w="4114800"/>
              </a:tblGrid>
              <a:tr h="1756792">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1</a:t>
                      </a:r>
                      <a:endParaRPr lang="en-GB" dirty="0"/>
                    </a:p>
                  </a:txBody>
                  <a:tcPr/>
                </a:tc>
                <a:tc>
                  <a:txBody>
                    <a:bodyPr/>
                    <a:lstStyle/>
                    <a:p>
                      <a:pPr algn="ctr"/>
                      <a:r>
                        <a:rPr lang="en-GB" dirty="0" smtClean="0"/>
                        <a:t>2</a:t>
                      </a:r>
                      <a:endParaRPr lang="en-GB" dirty="0"/>
                    </a:p>
                  </a:txBody>
                  <a:tcPr/>
                </a:tc>
              </a:tr>
              <a:tr h="1800200">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3</a:t>
                      </a:r>
                      <a:endParaRPr lang="en-GB" dirty="0"/>
                    </a:p>
                  </a:txBody>
                  <a:tcPr/>
                </a:tc>
                <a:tc>
                  <a:txBody>
                    <a:bodyPr/>
                    <a:lstStyle/>
                    <a:p>
                      <a:pPr algn="ctr"/>
                      <a:r>
                        <a:rPr lang="en-GB" dirty="0" smtClean="0"/>
                        <a:t>4</a:t>
                      </a:r>
                      <a:endParaRPr lang="en-GB" dirty="0"/>
                    </a:p>
                  </a:txBody>
                  <a:tcPr/>
                </a:tc>
              </a:tr>
            </a:tbl>
          </a:graphicData>
        </a:graphic>
      </p:graphicFrame>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28800"/>
            <a:ext cx="26098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628801"/>
            <a:ext cx="2626614"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6606" y="3777203"/>
            <a:ext cx="2755354" cy="1826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7829" y="3777203"/>
            <a:ext cx="2830595" cy="1826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867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How many UK bridges can you identify? </a:t>
            </a:r>
            <a:r>
              <a:rPr lang="en-GB" sz="3200" dirty="0" smtClean="0"/>
              <a:t>100 </a:t>
            </a:r>
            <a:r>
              <a:rPr lang="en-GB" sz="3200" dirty="0" smtClean="0"/>
              <a:t>pts for </a:t>
            </a:r>
            <a:r>
              <a:rPr lang="en-GB" sz="3200" dirty="0" smtClean="0"/>
              <a:t>each</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4396703"/>
              </p:ext>
            </p:extLst>
          </p:nvPr>
        </p:nvGraphicFramePr>
        <p:xfrm>
          <a:off x="457200" y="1600200"/>
          <a:ext cx="8229600" cy="4421088"/>
        </p:xfrm>
        <a:graphic>
          <a:graphicData uri="http://schemas.openxmlformats.org/drawingml/2006/table">
            <a:tbl>
              <a:tblPr firstRow="1" bandRow="1">
                <a:tableStyleId>{5C22544A-7EE6-4342-B048-85BDC9FD1C3A}</a:tableStyleId>
              </a:tblPr>
              <a:tblGrid>
                <a:gridCol w="4114800"/>
                <a:gridCol w="4114800"/>
              </a:tblGrid>
              <a:tr h="1756792">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5</a:t>
                      </a:r>
                      <a:endParaRPr lang="en-GB" dirty="0"/>
                    </a:p>
                  </a:txBody>
                  <a:tcPr/>
                </a:tc>
                <a:tc>
                  <a:txBody>
                    <a:bodyPr/>
                    <a:lstStyle/>
                    <a:p>
                      <a:pPr algn="ctr"/>
                      <a:r>
                        <a:rPr lang="en-GB" dirty="0" smtClean="0"/>
                        <a:t>6</a:t>
                      </a:r>
                      <a:endParaRPr lang="en-GB" dirty="0"/>
                    </a:p>
                  </a:txBody>
                  <a:tcPr/>
                </a:tc>
              </a:tr>
              <a:tr h="1800200">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7</a:t>
                      </a:r>
                      <a:endParaRPr lang="en-GB" dirty="0"/>
                    </a:p>
                  </a:txBody>
                  <a:tcPr/>
                </a:tc>
                <a:tc>
                  <a:txBody>
                    <a:bodyPr/>
                    <a:lstStyle/>
                    <a:p>
                      <a:pPr algn="ctr"/>
                      <a:r>
                        <a:rPr lang="en-GB" dirty="0" smtClean="0"/>
                        <a:t>8</a:t>
                      </a:r>
                      <a:endParaRPr lang="en-GB" dirty="0"/>
                    </a:p>
                  </a:txBody>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03072"/>
            <a:ext cx="2808312" cy="18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503243"/>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021" y="3789040"/>
            <a:ext cx="249555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3801803"/>
            <a:ext cx="2466975" cy="18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762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How many UK bridges can you identify? </a:t>
            </a:r>
            <a:r>
              <a:rPr lang="en-GB" sz="3200" dirty="0" smtClean="0"/>
              <a:t>100 </a:t>
            </a:r>
            <a:r>
              <a:rPr lang="en-GB" sz="3200" dirty="0" smtClean="0"/>
              <a:t>pts for </a:t>
            </a:r>
            <a:r>
              <a:rPr lang="en-GB" sz="3200" dirty="0" smtClean="0"/>
              <a:t>each</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24458994"/>
              </p:ext>
            </p:extLst>
          </p:nvPr>
        </p:nvGraphicFramePr>
        <p:xfrm>
          <a:off x="457200" y="1600200"/>
          <a:ext cx="8229600" cy="4421088"/>
        </p:xfrm>
        <a:graphic>
          <a:graphicData uri="http://schemas.openxmlformats.org/drawingml/2006/table">
            <a:tbl>
              <a:tblPr firstRow="1" bandRow="1">
                <a:tableStyleId>{5C22544A-7EE6-4342-B048-85BDC9FD1C3A}</a:tableStyleId>
              </a:tblPr>
              <a:tblGrid>
                <a:gridCol w="4114800"/>
                <a:gridCol w="4114800"/>
              </a:tblGrid>
              <a:tr h="1756792">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9</a:t>
                      </a:r>
                      <a:endParaRPr lang="en-GB" dirty="0"/>
                    </a:p>
                  </a:txBody>
                  <a:tcPr/>
                </a:tc>
                <a:tc>
                  <a:txBody>
                    <a:bodyPr/>
                    <a:lstStyle/>
                    <a:p>
                      <a:pPr algn="ctr"/>
                      <a:r>
                        <a:rPr lang="en-GB" dirty="0" smtClean="0"/>
                        <a:t>10</a:t>
                      </a:r>
                      <a:endParaRPr lang="en-GB" dirty="0"/>
                    </a:p>
                  </a:txBody>
                  <a:tcPr/>
                </a:tc>
              </a:tr>
              <a:tr h="1800200">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11</a:t>
                      </a:r>
                      <a:endParaRPr lang="en-GB" dirty="0"/>
                    </a:p>
                  </a:txBody>
                  <a:tcPr/>
                </a:tc>
                <a:tc>
                  <a:txBody>
                    <a:bodyPr/>
                    <a:lstStyle/>
                    <a:p>
                      <a:pPr algn="ctr"/>
                      <a:r>
                        <a:rPr lang="en-GB" dirty="0" smtClean="0"/>
                        <a:t>12</a:t>
                      </a:r>
                      <a:endParaRPr lang="en-GB" dirty="0"/>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619250"/>
            <a:ext cx="25336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645502"/>
            <a:ext cx="2628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930" y="378904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4903" y="3789040"/>
            <a:ext cx="2543175" cy="182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7629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How many UK bridges can you identify? </a:t>
            </a:r>
            <a:r>
              <a:rPr lang="en-GB" sz="3200" dirty="0" smtClean="0"/>
              <a:t>100 </a:t>
            </a:r>
            <a:r>
              <a:rPr lang="en-GB" sz="3200" dirty="0" smtClean="0"/>
              <a:t>pts for </a:t>
            </a:r>
            <a:r>
              <a:rPr lang="en-GB" sz="3200" dirty="0" smtClean="0"/>
              <a:t>each</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35351573"/>
              </p:ext>
            </p:extLst>
          </p:nvPr>
        </p:nvGraphicFramePr>
        <p:xfrm>
          <a:off x="457200" y="1600200"/>
          <a:ext cx="8229600" cy="4421088"/>
        </p:xfrm>
        <a:graphic>
          <a:graphicData uri="http://schemas.openxmlformats.org/drawingml/2006/table">
            <a:tbl>
              <a:tblPr firstRow="1" bandRow="1">
                <a:tableStyleId>{5C22544A-7EE6-4342-B048-85BDC9FD1C3A}</a:tableStyleId>
              </a:tblPr>
              <a:tblGrid>
                <a:gridCol w="4114800"/>
                <a:gridCol w="4114800"/>
              </a:tblGrid>
              <a:tr h="1756792">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13</a:t>
                      </a:r>
                      <a:endParaRPr lang="en-GB" dirty="0"/>
                    </a:p>
                  </a:txBody>
                  <a:tcPr/>
                </a:tc>
                <a:tc>
                  <a:txBody>
                    <a:bodyPr/>
                    <a:lstStyle/>
                    <a:p>
                      <a:pPr algn="ctr"/>
                      <a:r>
                        <a:rPr lang="en-GB" dirty="0" smtClean="0"/>
                        <a:t>14</a:t>
                      </a:r>
                      <a:endParaRPr lang="en-GB" dirty="0"/>
                    </a:p>
                  </a:txBody>
                  <a:tcPr/>
                </a:tc>
              </a:tr>
              <a:tr h="1800200">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15</a:t>
                      </a:r>
                      <a:endParaRPr lang="en-GB" dirty="0"/>
                    </a:p>
                  </a:txBody>
                  <a:tcPr/>
                </a:tc>
                <a:tc>
                  <a:txBody>
                    <a:bodyPr/>
                    <a:lstStyle/>
                    <a:p>
                      <a:pPr algn="ctr"/>
                      <a:r>
                        <a:rPr lang="en-GB" dirty="0" smtClean="0"/>
                        <a:t>16</a:t>
                      </a:r>
                      <a:endParaRPr lang="en-GB" dirty="0"/>
                    </a:p>
                  </a:txBody>
                  <a:tcP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710" y="1556792"/>
            <a:ext cx="246697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556792"/>
            <a:ext cx="246697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738" y="378904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3789040"/>
            <a:ext cx="23812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762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How many UK bridges can you identify? </a:t>
            </a:r>
            <a:r>
              <a:rPr lang="en-GB" sz="3200" dirty="0" smtClean="0"/>
              <a:t>100 </a:t>
            </a:r>
            <a:r>
              <a:rPr lang="en-GB" sz="3200" dirty="0" smtClean="0"/>
              <a:t>pts for </a:t>
            </a:r>
            <a:r>
              <a:rPr lang="en-GB" sz="3200" dirty="0" smtClean="0"/>
              <a:t>each</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41983995"/>
              </p:ext>
            </p:extLst>
          </p:nvPr>
        </p:nvGraphicFramePr>
        <p:xfrm>
          <a:off x="457200" y="1600200"/>
          <a:ext cx="8229600" cy="4421088"/>
        </p:xfrm>
        <a:graphic>
          <a:graphicData uri="http://schemas.openxmlformats.org/drawingml/2006/table">
            <a:tbl>
              <a:tblPr firstRow="1" bandRow="1">
                <a:tableStyleId>{5C22544A-7EE6-4342-B048-85BDC9FD1C3A}</a:tableStyleId>
              </a:tblPr>
              <a:tblGrid>
                <a:gridCol w="4114800"/>
                <a:gridCol w="4114800"/>
              </a:tblGrid>
              <a:tr h="1756792">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17</a:t>
                      </a:r>
                      <a:endParaRPr lang="en-GB" dirty="0"/>
                    </a:p>
                  </a:txBody>
                  <a:tcPr/>
                </a:tc>
                <a:tc>
                  <a:txBody>
                    <a:bodyPr/>
                    <a:lstStyle/>
                    <a:p>
                      <a:pPr algn="ctr"/>
                      <a:r>
                        <a:rPr lang="en-GB" dirty="0" smtClean="0"/>
                        <a:t>18</a:t>
                      </a:r>
                      <a:endParaRPr lang="en-GB" dirty="0"/>
                    </a:p>
                  </a:txBody>
                  <a:tcPr/>
                </a:tc>
              </a:tr>
              <a:tr h="1800200">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19</a:t>
                      </a:r>
                      <a:endParaRPr lang="en-GB" dirty="0"/>
                    </a:p>
                  </a:txBody>
                  <a:tcPr/>
                </a:tc>
                <a:tc>
                  <a:txBody>
                    <a:bodyPr/>
                    <a:lstStyle/>
                    <a:p>
                      <a:pPr algn="ctr"/>
                      <a:r>
                        <a:rPr lang="en-GB" dirty="0" smtClean="0"/>
                        <a:t>20</a:t>
                      </a:r>
                      <a:endParaRPr lang="en-GB" dirty="0"/>
                    </a:p>
                  </a:txBody>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5198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7" y="1551984"/>
            <a:ext cx="27717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6437" y="3789040"/>
            <a:ext cx="2279460" cy="1775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6487" y="3789039"/>
            <a:ext cx="2418906" cy="1811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7629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p:txBody>
          <a:bodyPr/>
          <a:lstStyle/>
          <a:p>
            <a:pPr marL="0" indent="0" algn="ctr">
              <a:buNone/>
            </a:pPr>
            <a:r>
              <a:rPr lang="en-GB" dirty="0" smtClean="0"/>
              <a:t>Have you made a note of all 20 answers?</a:t>
            </a:r>
          </a:p>
          <a:p>
            <a:pPr marL="0" indent="0" algn="ctr">
              <a:buNone/>
            </a:pPr>
            <a:r>
              <a:rPr lang="en-GB" dirty="0" smtClean="0"/>
              <a:t>The answers are on the next slide.</a:t>
            </a:r>
            <a:endParaRPr lang="en-GB" dirty="0"/>
          </a:p>
        </p:txBody>
      </p:sp>
    </p:spTree>
    <p:extLst>
      <p:ext uri="{BB962C8B-B14F-4D97-AF65-F5344CB8AC3E}">
        <p14:creationId xmlns:p14="http://schemas.microsoft.com/office/powerpoint/2010/main" val="554496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UK Bridges </a:t>
            </a:r>
            <a:r>
              <a:rPr lang="en-GB" sz="3600" dirty="0" smtClean="0"/>
              <a:t>100 </a:t>
            </a:r>
            <a:r>
              <a:rPr lang="en-GB" sz="3600" dirty="0" smtClean="0"/>
              <a:t>pts for each </a:t>
            </a:r>
            <a:br>
              <a:rPr lang="en-GB" sz="3600" dirty="0" smtClean="0"/>
            </a:b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5454018"/>
              </p:ext>
            </p:extLst>
          </p:nvPr>
        </p:nvGraphicFramePr>
        <p:xfrm>
          <a:off x="457200" y="1600200"/>
          <a:ext cx="8229600" cy="3977640"/>
        </p:xfrm>
        <a:graphic>
          <a:graphicData uri="http://schemas.openxmlformats.org/drawingml/2006/table">
            <a:tbl>
              <a:tblPr firstRow="1" bandRow="1">
                <a:tableStyleId>{5C22544A-7EE6-4342-B048-85BDC9FD1C3A}</a:tableStyleId>
              </a:tblPr>
              <a:tblGrid>
                <a:gridCol w="874440"/>
                <a:gridCol w="3240360"/>
                <a:gridCol w="1008112"/>
                <a:gridCol w="3106688"/>
              </a:tblGrid>
              <a:tr h="370840">
                <a:tc>
                  <a:txBody>
                    <a:bodyPr/>
                    <a:lstStyle/>
                    <a:p>
                      <a:pPr algn="ctr"/>
                      <a:r>
                        <a:rPr lang="en-GB" dirty="0" smtClean="0"/>
                        <a:t>1</a:t>
                      </a:r>
                      <a:endParaRPr lang="en-GB" dirty="0"/>
                    </a:p>
                  </a:txBody>
                  <a:tcPr/>
                </a:tc>
                <a:tc>
                  <a:txBody>
                    <a:bodyPr/>
                    <a:lstStyle/>
                    <a:p>
                      <a:pPr algn="ctr"/>
                      <a:r>
                        <a:rPr lang="en-GB" dirty="0" smtClean="0"/>
                        <a:t>Tower</a:t>
                      </a:r>
                      <a:r>
                        <a:rPr lang="en-GB" baseline="0" dirty="0" smtClean="0"/>
                        <a:t> Bridge</a:t>
                      </a:r>
                      <a:endParaRPr lang="en-GB" dirty="0"/>
                    </a:p>
                  </a:txBody>
                  <a:tcPr/>
                </a:tc>
                <a:tc>
                  <a:txBody>
                    <a:bodyPr/>
                    <a:lstStyle/>
                    <a:p>
                      <a:pPr algn="ctr"/>
                      <a:r>
                        <a:rPr lang="en-GB" dirty="0" smtClean="0"/>
                        <a:t>11</a:t>
                      </a:r>
                      <a:endParaRPr lang="en-GB" dirty="0"/>
                    </a:p>
                  </a:txBody>
                  <a:tcPr/>
                </a:tc>
                <a:tc>
                  <a:txBody>
                    <a:bodyPr/>
                    <a:lstStyle/>
                    <a:p>
                      <a:pPr algn="ctr"/>
                      <a:r>
                        <a:rPr lang="en-GB" dirty="0" err="1" smtClean="0"/>
                        <a:t>Menai</a:t>
                      </a:r>
                      <a:r>
                        <a:rPr lang="en-GB" baseline="0" dirty="0" smtClean="0"/>
                        <a:t> Bridge</a:t>
                      </a:r>
                      <a:endParaRPr lang="en-GB" dirty="0"/>
                    </a:p>
                  </a:txBody>
                  <a:tcPr/>
                </a:tc>
              </a:tr>
              <a:tr h="370840">
                <a:tc>
                  <a:txBody>
                    <a:bodyPr/>
                    <a:lstStyle/>
                    <a:p>
                      <a:pPr algn="ctr"/>
                      <a:r>
                        <a:rPr lang="en-GB" dirty="0" smtClean="0"/>
                        <a:t>2</a:t>
                      </a:r>
                      <a:endParaRPr lang="en-GB" dirty="0"/>
                    </a:p>
                  </a:txBody>
                  <a:tcPr/>
                </a:tc>
                <a:tc>
                  <a:txBody>
                    <a:bodyPr/>
                    <a:lstStyle/>
                    <a:p>
                      <a:pPr algn="ctr"/>
                      <a:r>
                        <a:rPr lang="en-GB" dirty="0" smtClean="0"/>
                        <a:t>Perth</a:t>
                      </a:r>
                      <a:r>
                        <a:rPr lang="en-GB" baseline="0" dirty="0" smtClean="0"/>
                        <a:t> Bridge</a:t>
                      </a:r>
                      <a:endParaRPr lang="en-GB" dirty="0"/>
                    </a:p>
                  </a:txBody>
                  <a:tcPr/>
                </a:tc>
                <a:tc>
                  <a:txBody>
                    <a:bodyPr/>
                    <a:lstStyle/>
                    <a:p>
                      <a:pPr algn="ctr"/>
                      <a:r>
                        <a:rPr lang="en-GB" dirty="0" smtClean="0"/>
                        <a:t>12</a:t>
                      </a:r>
                      <a:endParaRPr lang="en-GB" dirty="0"/>
                    </a:p>
                  </a:txBody>
                  <a:tcPr/>
                </a:tc>
                <a:tc>
                  <a:txBody>
                    <a:bodyPr/>
                    <a:lstStyle/>
                    <a:p>
                      <a:pPr algn="ctr"/>
                      <a:r>
                        <a:rPr lang="en-GB" dirty="0" smtClean="0"/>
                        <a:t>Millennium</a:t>
                      </a:r>
                      <a:r>
                        <a:rPr lang="en-GB" baseline="0" dirty="0" smtClean="0"/>
                        <a:t> Bridge, London</a:t>
                      </a:r>
                      <a:endParaRPr lang="en-GB" dirty="0"/>
                    </a:p>
                  </a:txBody>
                  <a:tcPr/>
                </a:tc>
              </a:tr>
              <a:tr h="370840">
                <a:tc>
                  <a:txBody>
                    <a:bodyPr/>
                    <a:lstStyle/>
                    <a:p>
                      <a:pPr algn="ctr"/>
                      <a:r>
                        <a:rPr lang="en-GB" dirty="0" smtClean="0"/>
                        <a:t>3</a:t>
                      </a:r>
                      <a:endParaRPr lang="en-GB" dirty="0"/>
                    </a:p>
                  </a:txBody>
                  <a:tcPr/>
                </a:tc>
                <a:tc>
                  <a:txBody>
                    <a:bodyPr/>
                    <a:lstStyle/>
                    <a:p>
                      <a:pPr algn="ctr"/>
                      <a:r>
                        <a:rPr lang="en-GB" dirty="0" smtClean="0"/>
                        <a:t>Clifton</a:t>
                      </a:r>
                      <a:r>
                        <a:rPr lang="en-GB" baseline="0" dirty="0" smtClean="0"/>
                        <a:t> Suspension Bridge</a:t>
                      </a:r>
                      <a:endParaRPr lang="en-GB" dirty="0"/>
                    </a:p>
                  </a:txBody>
                  <a:tcPr/>
                </a:tc>
                <a:tc>
                  <a:txBody>
                    <a:bodyPr/>
                    <a:lstStyle/>
                    <a:p>
                      <a:pPr algn="ctr"/>
                      <a:r>
                        <a:rPr lang="en-GB" dirty="0" smtClean="0"/>
                        <a:t>13</a:t>
                      </a:r>
                      <a:endParaRPr lang="en-GB" dirty="0"/>
                    </a:p>
                  </a:txBody>
                  <a:tcPr/>
                </a:tc>
                <a:tc>
                  <a:txBody>
                    <a:bodyPr/>
                    <a:lstStyle/>
                    <a:p>
                      <a:pPr algn="ctr"/>
                      <a:r>
                        <a:rPr lang="en-GB" dirty="0" smtClean="0"/>
                        <a:t>Hungerford</a:t>
                      </a:r>
                      <a:r>
                        <a:rPr lang="en-GB" baseline="0" dirty="0" smtClean="0"/>
                        <a:t> </a:t>
                      </a:r>
                      <a:r>
                        <a:rPr lang="en-GB" baseline="0" dirty="0" err="1" smtClean="0"/>
                        <a:t>Bridge,London</a:t>
                      </a:r>
                      <a:endParaRPr lang="en-GB" dirty="0"/>
                    </a:p>
                  </a:txBody>
                  <a:tcPr/>
                </a:tc>
              </a:tr>
              <a:tr h="370840">
                <a:tc>
                  <a:txBody>
                    <a:bodyPr/>
                    <a:lstStyle/>
                    <a:p>
                      <a:pPr algn="ctr"/>
                      <a:r>
                        <a:rPr lang="en-GB" dirty="0" smtClean="0"/>
                        <a:t>4</a:t>
                      </a:r>
                      <a:endParaRPr lang="en-GB" dirty="0"/>
                    </a:p>
                  </a:txBody>
                  <a:tcPr/>
                </a:tc>
                <a:tc>
                  <a:txBody>
                    <a:bodyPr/>
                    <a:lstStyle/>
                    <a:p>
                      <a:pPr algn="ctr"/>
                      <a:r>
                        <a:rPr lang="en-GB" dirty="0" smtClean="0"/>
                        <a:t>Bridge</a:t>
                      </a:r>
                      <a:r>
                        <a:rPr lang="en-GB" baseline="0" dirty="0" smtClean="0"/>
                        <a:t> of Sighs, Cambridge</a:t>
                      </a:r>
                      <a:endParaRPr lang="en-GB" dirty="0"/>
                    </a:p>
                  </a:txBody>
                  <a:tcPr/>
                </a:tc>
                <a:tc>
                  <a:txBody>
                    <a:bodyPr/>
                    <a:lstStyle/>
                    <a:p>
                      <a:pPr algn="ctr"/>
                      <a:r>
                        <a:rPr lang="en-GB" dirty="0" smtClean="0"/>
                        <a:t>14</a:t>
                      </a:r>
                      <a:endParaRPr lang="en-GB" dirty="0"/>
                    </a:p>
                  </a:txBody>
                  <a:tcPr/>
                </a:tc>
                <a:tc>
                  <a:txBody>
                    <a:bodyPr/>
                    <a:lstStyle/>
                    <a:p>
                      <a:pPr algn="ctr"/>
                      <a:r>
                        <a:rPr lang="en-GB" dirty="0" smtClean="0"/>
                        <a:t>Humber</a:t>
                      </a:r>
                      <a:r>
                        <a:rPr lang="en-GB" baseline="0" dirty="0" smtClean="0"/>
                        <a:t> Bridge</a:t>
                      </a:r>
                      <a:endParaRPr lang="en-GB" dirty="0"/>
                    </a:p>
                  </a:txBody>
                  <a:tcPr/>
                </a:tc>
              </a:tr>
              <a:tr h="370840">
                <a:tc>
                  <a:txBody>
                    <a:bodyPr/>
                    <a:lstStyle/>
                    <a:p>
                      <a:pPr algn="ctr"/>
                      <a:r>
                        <a:rPr lang="en-GB" dirty="0" smtClean="0"/>
                        <a:t>5</a:t>
                      </a:r>
                      <a:endParaRPr lang="en-GB" dirty="0"/>
                    </a:p>
                  </a:txBody>
                  <a:tcPr/>
                </a:tc>
                <a:tc>
                  <a:txBody>
                    <a:bodyPr/>
                    <a:lstStyle/>
                    <a:p>
                      <a:pPr algn="ctr"/>
                      <a:r>
                        <a:rPr lang="en-GB" dirty="0" smtClean="0"/>
                        <a:t>Old</a:t>
                      </a:r>
                      <a:r>
                        <a:rPr lang="en-GB" baseline="0" dirty="0" smtClean="0"/>
                        <a:t> Severn Bridge</a:t>
                      </a:r>
                      <a:endParaRPr lang="en-GB" dirty="0"/>
                    </a:p>
                  </a:txBody>
                  <a:tcPr/>
                </a:tc>
                <a:tc>
                  <a:txBody>
                    <a:bodyPr/>
                    <a:lstStyle/>
                    <a:p>
                      <a:pPr algn="ctr"/>
                      <a:r>
                        <a:rPr lang="en-GB" dirty="0" smtClean="0"/>
                        <a:t>15</a:t>
                      </a:r>
                      <a:endParaRPr lang="en-GB" dirty="0"/>
                    </a:p>
                  </a:txBody>
                  <a:tcPr/>
                </a:tc>
                <a:tc>
                  <a:txBody>
                    <a:bodyPr/>
                    <a:lstStyle/>
                    <a:p>
                      <a:pPr algn="ctr"/>
                      <a:r>
                        <a:rPr lang="en-GB" dirty="0" smtClean="0"/>
                        <a:t>Tamar</a:t>
                      </a:r>
                      <a:r>
                        <a:rPr lang="en-GB" baseline="0" dirty="0" smtClean="0"/>
                        <a:t> Bridge, Plymouth</a:t>
                      </a:r>
                      <a:endParaRPr lang="en-GB" dirty="0"/>
                    </a:p>
                  </a:txBody>
                  <a:tcPr/>
                </a:tc>
              </a:tr>
              <a:tr h="370840">
                <a:tc>
                  <a:txBody>
                    <a:bodyPr/>
                    <a:lstStyle/>
                    <a:p>
                      <a:pPr algn="ctr"/>
                      <a:r>
                        <a:rPr lang="en-GB" dirty="0" smtClean="0"/>
                        <a:t>6</a:t>
                      </a:r>
                      <a:endParaRPr lang="en-GB" dirty="0"/>
                    </a:p>
                  </a:txBody>
                  <a:tcPr/>
                </a:tc>
                <a:tc>
                  <a:txBody>
                    <a:bodyPr/>
                    <a:lstStyle/>
                    <a:p>
                      <a:pPr algn="ctr"/>
                      <a:r>
                        <a:rPr lang="en-GB" dirty="0" smtClean="0"/>
                        <a:t>Gateshead/Newcastle</a:t>
                      </a:r>
                      <a:r>
                        <a:rPr lang="en-GB" baseline="0" dirty="0" smtClean="0"/>
                        <a:t> Millennium Bridge</a:t>
                      </a:r>
                      <a:endParaRPr lang="en-GB" dirty="0"/>
                    </a:p>
                  </a:txBody>
                  <a:tcPr/>
                </a:tc>
                <a:tc>
                  <a:txBody>
                    <a:bodyPr/>
                    <a:lstStyle/>
                    <a:p>
                      <a:pPr algn="ctr"/>
                      <a:r>
                        <a:rPr lang="en-GB" dirty="0" smtClean="0"/>
                        <a:t>16</a:t>
                      </a:r>
                      <a:endParaRPr lang="en-GB" dirty="0"/>
                    </a:p>
                  </a:txBody>
                  <a:tcPr/>
                </a:tc>
                <a:tc>
                  <a:txBody>
                    <a:bodyPr/>
                    <a:lstStyle/>
                    <a:p>
                      <a:pPr algn="ctr"/>
                      <a:r>
                        <a:rPr lang="en-GB" dirty="0" smtClean="0"/>
                        <a:t>London</a:t>
                      </a:r>
                      <a:r>
                        <a:rPr lang="en-GB" baseline="0" dirty="0" smtClean="0"/>
                        <a:t> Bridge</a:t>
                      </a:r>
                      <a:endParaRPr lang="en-GB" dirty="0"/>
                    </a:p>
                  </a:txBody>
                  <a:tcPr/>
                </a:tc>
              </a:tr>
              <a:tr h="370840">
                <a:tc>
                  <a:txBody>
                    <a:bodyPr/>
                    <a:lstStyle/>
                    <a:p>
                      <a:pPr algn="ctr"/>
                      <a:r>
                        <a:rPr lang="en-GB" dirty="0" smtClean="0"/>
                        <a:t>7</a:t>
                      </a:r>
                      <a:endParaRPr lang="en-GB" dirty="0"/>
                    </a:p>
                  </a:txBody>
                  <a:tcPr/>
                </a:tc>
                <a:tc>
                  <a:txBody>
                    <a:bodyPr/>
                    <a:lstStyle/>
                    <a:p>
                      <a:pPr algn="ctr"/>
                      <a:r>
                        <a:rPr lang="en-GB" dirty="0" smtClean="0"/>
                        <a:t>Conway</a:t>
                      </a:r>
                      <a:r>
                        <a:rPr lang="en-GB" baseline="0" dirty="0" smtClean="0"/>
                        <a:t> Bridge</a:t>
                      </a:r>
                      <a:endParaRPr lang="en-GB" dirty="0"/>
                    </a:p>
                  </a:txBody>
                  <a:tcPr/>
                </a:tc>
                <a:tc>
                  <a:txBody>
                    <a:bodyPr/>
                    <a:lstStyle/>
                    <a:p>
                      <a:pPr algn="ctr"/>
                      <a:r>
                        <a:rPr lang="en-GB" dirty="0" smtClean="0"/>
                        <a:t>17</a:t>
                      </a:r>
                      <a:endParaRPr lang="en-GB" dirty="0"/>
                    </a:p>
                  </a:txBody>
                  <a:tcPr/>
                </a:tc>
                <a:tc>
                  <a:txBody>
                    <a:bodyPr/>
                    <a:lstStyle/>
                    <a:p>
                      <a:pPr algn="ctr"/>
                      <a:r>
                        <a:rPr lang="en-GB" dirty="0" smtClean="0"/>
                        <a:t>Aberdeen</a:t>
                      </a:r>
                      <a:r>
                        <a:rPr lang="en-GB" baseline="0" dirty="0" smtClean="0"/>
                        <a:t> Bridge</a:t>
                      </a:r>
                      <a:endParaRPr lang="en-GB" dirty="0"/>
                    </a:p>
                  </a:txBody>
                  <a:tcPr/>
                </a:tc>
              </a:tr>
              <a:tr h="370840">
                <a:tc>
                  <a:txBody>
                    <a:bodyPr/>
                    <a:lstStyle/>
                    <a:p>
                      <a:pPr algn="ctr"/>
                      <a:r>
                        <a:rPr lang="en-GB" dirty="0" smtClean="0"/>
                        <a:t>8</a:t>
                      </a:r>
                      <a:endParaRPr lang="en-GB" dirty="0"/>
                    </a:p>
                  </a:txBody>
                  <a:tcPr/>
                </a:tc>
                <a:tc>
                  <a:txBody>
                    <a:bodyPr/>
                    <a:lstStyle/>
                    <a:p>
                      <a:pPr algn="ctr"/>
                      <a:r>
                        <a:rPr lang="en-GB" dirty="0" err="1" smtClean="0"/>
                        <a:t>Ironbridge</a:t>
                      </a:r>
                      <a:endParaRPr lang="en-GB" dirty="0"/>
                    </a:p>
                  </a:txBody>
                  <a:tcPr/>
                </a:tc>
                <a:tc>
                  <a:txBody>
                    <a:bodyPr/>
                    <a:lstStyle/>
                    <a:p>
                      <a:pPr algn="ctr"/>
                      <a:r>
                        <a:rPr lang="en-GB" smtClean="0"/>
                        <a:t>18</a:t>
                      </a:r>
                      <a:endParaRPr lang="en-GB" dirty="0"/>
                    </a:p>
                  </a:txBody>
                  <a:tcPr/>
                </a:tc>
                <a:tc>
                  <a:txBody>
                    <a:bodyPr/>
                    <a:lstStyle/>
                    <a:p>
                      <a:pPr algn="ctr"/>
                      <a:r>
                        <a:rPr lang="en-GB" dirty="0" smtClean="0"/>
                        <a:t>Bridge</a:t>
                      </a:r>
                      <a:r>
                        <a:rPr lang="en-GB" baseline="0" dirty="0" smtClean="0"/>
                        <a:t> of Sighs, Oxford</a:t>
                      </a:r>
                      <a:endParaRPr lang="en-GB" dirty="0"/>
                    </a:p>
                  </a:txBody>
                  <a:tcPr/>
                </a:tc>
              </a:tr>
              <a:tr h="370840">
                <a:tc>
                  <a:txBody>
                    <a:bodyPr/>
                    <a:lstStyle/>
                    <a:p>
                      <a:pPr algn="ctr"/>
                      <a:r>
                        <a:rPr lang="en-GB" dirty="0" smtClean="0"/>
                        <a:t>9</a:t>
                      </a:r>
                      <a:endParaRPr lang="en-GB" dirty="0"/>
                    </a:p>
                  </a:txBody>
                  <a:tcPr/>
                </a:tc>
                <a:tc>
                  <a:txBody>
                    <a:bodyPr/>
                    <a:lstStyle/>
                    <a:p>
                      <a:pPr algn="ctr"/>
                      <a:r>
                        <a:rPr lang="en-GB" dirty="0" smtClean="0"/>
                        <a:t>Westminster</a:t>
                      </a:r>
                      <a:r>
                        <a:rPr lang="en-GB" baseline="0" dirty="0" smtClean="0"/>
                        <a:t> Bridge</a:t>
                      </a:r>
                      <a:endParaRPr lang="en-GB" dirty="0"/>
                    </a:p>
                  </a:txBody>
                  <a:tcPr/>
                </a:tc>
                <a:tc>
                  <a:txBody>
                    <a:bodyPr/>
                    <a:lstStyle/>
                    <a:p>
                      <a:pPr algn="ctr"/>
                      <a:r>
                        <a:rPr lang="en-GB" dirty="0" smtClean="0"/>
                        <a:t>19</a:t>
                      </a:r>
                      <a:endParaRPr lang="en-GB" dirty="0"/>
                    </a:p>
                  </a:txBody>
                  <a:tcPr/>
                </a:tc>
                <a:tc>
                  <a:txBody>
                    <a:bodyPr/>
                    <a:lstStyle/>
                    <a:p>
                      <a:pPr algn="ctr"/>
                      <a:r>
                        <a:rPr lang="en-GB" dirty="0" smtClean="0"/>
                        <a:t>Medway</a:t>
                      </a:r>
                      <a:r>
                        <a:rPr lang="en-GB" baseline="0" dirty="0" smtClean="0"/>
                        <a:t> Bridge</a:t>
                      </a:r>
                      <a:endParaRPr lang="en-GB" dirty="0"/>
                    </a:p>
                  </a:txBody>
                  <a:tcPr/>
                </a:tc>
              </a:tr>
              <a:tr h="370840">
                <a:tc>
                  <a:txBody>
                    <a:bodyPr/>
                    <a:lstStyle/>
                    <a:p>
                      <a:pPr algn="ctr"/>
                      <a:r>
                        <a:rPr lang="en-GB" dirty="0" smtClean="0"/>
                        <a:t>10</a:t>
                      </a:r>
                      <a:endParaRPr lang="en-GB" dirty="0"/>
                    </a:p>
                  </a:txBody>
                  <a:tcPr/>
                </a:tc>
                <a:tc>
                  <a:txBody>
                    <a:bodyPr/>
                    <a:lstStyle/>
                    <a:p>
                      <a:pPr algn="ctr"/>
                      <a:r>
                        <a:rPr lang="en-GB" dirty="0" smtClean="0"/>
                        <a:t>Forth</a:t>
                      </a:r>
                      <a:r>
                        <a:rPr lang="en-GB" baseline="0" dirty="0" smtClean="0"/>
                        <a:t> Bridge</a:t>
                      </a:r>
                      <a:endParaRPr lang="en-GB" dirty="0"/>
                    </a:p>
                  </a:txBody>
                  <a:tcPr/>
                </a:tc>
                <a:tc>
                  <a:txBody>
                    <a:bodyPr/>
                    <a:lstStyle/>
                    <a:p>
                      <a:pPr algn="ctr"/>
                      <a:r>
                        <a:rPr lang="en-GB" dirty="0" smtClean="0"/>
                        <a:t>20</a:t>
                      </a:r>
                      <a:endParaRPr lang="en-GB" dirty="0"/>
                    </a:p>
                  </a:txBody>
                  <a:tcPr/>
                </a:tc>
                <a:tc>
                  <a:txBody>
                    <a:bodyPr/>
                    <a:lstStyle/>
                    <a:p>
                      <a:pPr algn="ctr"/>
                      <a:r>
                        <a:rPr lang="en-GB" dirty="0" smtClean="0"/>
                        <a:t>Waterloo</a:t>
                      </a:r>
                      <a:r>
                        <a:rPr lang="en-GB" baseline="0" dirty="0" smtClean="0"/>
                        <a:t> Bridge</a:t>
                      </a:r>
                      <a:endParaRPr lang="en-GB" dirty="0"/>
                    </a:p>
                  </a:txBody>
                  <a:tcPr/>
                </a:tc>
              </a:tr>
            </a:tbl>
          </a:graphicData>
        </a:graphic>
      </p:graphicFrame>
    </p:spTree>
    <p:extLst>
      <p:ext uri="{BB962C8B-B14F-4D97-AF65-F5344CB8AC3E}">
        <p14:creationId xmlns:p14="http://schemas.microsoft.com/office/powerpoint/2010/main" val="4558306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lstStyle/>
          <a:p>
            <a:pPr marL="0" indent="0" algn="ctr">
              <a:buNone/>
            </a:pPr>
            <a:r>
              <a:rPr lang="en-GB" dirty="0" smtClean="0"/>
              <a:t>Did you manage more, or less, than 15?</a:t>
            </a:r>
          </a:p>
          <a:p>
            <a:pPr marL="0" indent="0" algn="ctr">
              <a:buNone/>
            </a:pPr>
            <a:r>
              <a:rPr lang="en-GB" dirty="0" smtClean="0"/>
              <a:t>What is your total number of points to date?</a:t>
            </a:r>
          </a:p>
          <a:p>
            <a:pPr marL="0" indent="0" algn="ctr">
              <a:buNone/>
            </a:pPr>
            <a:r>
              <a:rPr lang="en-GB" dirty="0" smtClean="0"/>
              <a:t>Have you met, or even surpassed, the target of 3300 points?</a:t>
            </a:r>
            <a:endParaRPr lang="en-GB" dirty="0"/>
          </a:p>
        </p:txBody>
      </p:sp>
    </p:spTree>
    <p:extLst>
      <p:ext uri="{BB962C8B-B14F-4D97-AF65-F5344CB8AC3E}">
        <p14:creationId xmlns:p14="http://schemas.microsoft.com/office/powerpoint/2010/main" val="1694641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lstStyle/>
          <a:p>
            <a:pPr marL="0" indent="0" algn="ctr">
              <a:buNone/>
            </a:pPr>
            <a:r>
              <a:rPr lang="en-GB" dirty="0" smtClean="0"/>
              <a:t>In the next round there are 8 questions for you to gamble on. You can stake up to half the points you own at that point on each question. Once again you add, or subtract, the points depending on whether you get it right or not.</a:t>
            </a:r>
          </a:p>
          <a:p>
            <a:pPr marL="0" indent="0" algn="ctr">
              <a:buNone/>
            </a:pPr>
            <a:r>
              <a:rPr lang="en-GB" dirty="0" smtClean="0"/>
              <a:t>Your target at the end of this round is 6000 points.</a:t>
            </a:r>
            <a:endParaRPr lang="en-GB" dirty="0"/>
          </a:p>
        </p:txBody>
      </p:sp>
    </p:spTree>
    <p:extLst>
      <p:ext uri="{BB962C8B-B14F-4D97-AF65-F5344CB8AC3E}">
        <p14:creationId xmlns:p14="http://schemas.microsoft.com/office/powerpoint/2010/main" val="3560630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98190254"/>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£10</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£20</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£40</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£60</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£80</a:t>
                      </a:r>
                      <a:endParaRPr lang="en-GB" sz="2400" dirty="0"/>
                    </a:p>
                  </a:txBody>
                  <a:tcPr/>
                </a:tc>
              </a:tr>
            </a:tbl>
          </a:graphicData>
        </a:graphic>
      </p:graphicFrame>
      <p:sp>
        <p:nvSpPr>
          <p:cNvPr id="3" name="TextBox 2"/>
          <p:cNvSpPr txBox="1"/>
          <p:nvPr/>
        </p:nvSpPr>
        <p:spPr>
          <a:xfrm>
            <a:off x="1835696" y="620688"/>
            <a:ext cx="5760640" cy="1569660"/>
          </a:xfrm>
          <a:prstGeom prst="rect">
            <a:avLst/>
          </a:prstGeom>
          <a:noFill/>
        </p:spPr>
        <p:txBody>
          <a:bodyPr wrap="square" rtlCol="0">
            <a:spAutoFit/>
          </a:bodyPr>
          <a:lstStyle/>
          <a:p>
            <a:pPr algn="ctr"/>
            <a:r>
              <a:rPr lang="en-GB" sz="3200" dirty="0" smtClean="0"/>
              <a:t>Today an ounce of Gold costs £1056</a:t>
            </a:r>
            <a:r>
              <a:rPr lang="en-GB" sz="3200" dirty="0"/>
              <a:t>.</a:t>
            </a:r>
            <a:r>
              <a:rPr lang="en-GB" sz="3200" dirty="0" smtClean="0"/>
              <a:t> What was the price in 1976?</a:t>
            </a:r>
            <a:endParaRPr lang="en-GB" sz="32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How many flowers can you identify? 50 pts for </a:t>
            </a:r>
            <a:r>
              <a:rPr lang="en-GB" sz="3200" dirty="0" smtClean="0"/>
              <a:t>each</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7672583"/>
              </p:ext>
            </p:extLst>
          </p:nvPr>
        </p:nvGraphicFramePr>
        <p:xfrm>
          <a:off x="457200" y="1600200"/>
          <a:ext cx="8229600" cy="4421088"/>
        </p:xfrm>
        <a:graphic>
          <a:graphicData uri="http://schemas.openxmlformats.org/drawingml/2006/table">
            <a:tbl>
              <a:tblPr firstRow="1" bandRow="1">
                <a:tableStyleId>{5C22544A-7EE6-4342-B048-85BDC9FD1C3A}</a:tableStyleId>
              </a:tblPr>
              <a:tblGrid>
                <a:gridCol w="4114800"/>
                <a:gridCol w="4114800"/>
              </a:tblGrid>
              <a:tr h="1756792">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5</a:t>
                      </a:r>
                      <a:endParaRPr lang="en-GB" dirty="0"/>
                    </a:p>
                  </a:txBody>
                  <a:tcPr/>
                </a:tc>
                <a:tc>
                  <a:txBody>
                    <a:bodyPr/>
                    <a:lstStyle/>
                    <a:p>
                      <a:pPr algn="ctr"/>
                      <a:r>
                        <a:rPr lang="en-GB" dirty="0" smtClean="0"/>
                        <a:t>6</a:t>
                      </a:r>
                      <a:endParaRPr lang="en-GB" dirty="0"/>
                    </a:p>
                  </a:txBody>
                  <a:tcPr/>
                </a:tc>
              </a:tr>
              <a:tr h="1800200">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7</a:t>
                      </a:r>
                      <a:endParaRPr lang="en-GB" dirty="0"/>
                    </a:p>
                  </a:txBody>
                  <a:tcPr/>
                </a:tc>
                <a:tc>
                  <a:txBody>
                    <a:bodyPr/>
                    <a:lstStyle/>
                    <a:p>
                      <a:pPr algn="ctr"/>
                      <a:r>
                        <a:rPr lang="en-GB" dirty="0" smtClean="0"/>
                        <a:t>8</a:t>
                      </a:r>
                      <a:endParaRPr lang="en-GB" dirty="0"/>
                    </a:p>
                  </a:txBody>
                  <a:tcPr/>
                </a:tc>
              </a:tr>
            </a:tbl>
          </a:graphicData>
        </a:graphic>
      </p:graphicFrame>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83852"/>
            <a:ext cx="1855093" cy="18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483851"/>
            <a:ext cx="1408723" cy="187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659" y="3741985"/>
            <a:ext cx="2071117" cy="188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059" y="3741985"/>
            <a:ext cx="24288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9315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54096369"/>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£10</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£20</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£40</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£60</a:t>
                      </a:r>
                      <a:endParaRPr lang="en-GB" sz="2400" dirty="0"/>
                    </a:p>
                  </a:txBody>
                  <a:tcPr/>
                </a:tc>
              </a:tr>
              <a:tr h="370840">
                <a:tc>
                  <a:txBody>
                    <a:bodyPr/>
                    <a:lstStyle/>
                    <a:p>
                      <a:pPr algn="ctr"/>
                      <a:r>
                        <a:rPr lang="en-GB" sz="2400" dirty="0" smtClean="0">
                          <a:solidFill>
                            <a:srgbClr val="FF0000"/>
                          </a:solidFill>
                        </a:rPr>
                        <a:t>E</a:t>
                      </a:r>
                    </a:p>
                    <a:p>
                      <a:pPr algn="ctr"/>
                      <a:endParaRPr lang="en-GB" sz="2400" dirty="0">
                        <a:solidFill>
                          <a:srgbClr val="FF0000"/>
                        </a:solidFill>
                      </a:endParaRPr>
                    </a:p>
                  </a:txBody>
                  <a:tcPr/>
                </a:tc>
                <a:tc>
                  <a:txBody>
                    <a:bodyPr/>
                    <a:lstStyle/>
                    <a:p>
                      <a:pPr algn="ctr"/>
                      <a:r>
                        <a:rPr lang="en-GB" sz="2400" dirty="0" smtClean="0">
                          <a:solidFill>
                            <a:srgbClr val="FF0000"/>
                          </a:solidFill>
                        </a:rPr>
                        <a:t>£80</a:t>
                      </a:r>
                      <a:endParaRPr lang="en-GB" sz="2400" dirty="0">
                        <a:solidFill>
                          <a:srgbClr val="FF0000"/>
                        </a:solidFill>
                      </a:endParaRPr>
                    </a:p>
                  </a:txBody>
                  <a:tcPr/>
                </a:tc>
              </a:tr>
            </a:tbl>
          </a:graphicData>
        </a:graphic>
      </p:graphicFrame>
      <p:sp>
        <p:nvSpPr>
          <p:cNvPr id="3" name="TextBox 2"/>
          <p:cNvSpPr txBox="1"/>
          <p:nvPr/>
        </p:nvSpPr>
        <p:spPr>
          <a:xfrm>
            <a:off x="1835696" y="620688"/>
            <a:ext cx="5760640" cy="1569660"/>
          </a:xfrm>
          <a:prstGeom prst="rect">
            <a:avLst/>
          </a:prstGeom>
          <a:noFill/>
        </p:spPr>
        <p:txBody>
          <a:bodyPr wrap="square" rtlCol="0">
            <a:spAutoFit/>
          </a:bodyPr>
          <a:lstStyle/>
          <a:p>
            <a:pPr algn="ctr"/>
            <a:r>
              <a:rPr lang="en-GB" sz="3200" dirty="0" smtClean="0"/>
              <a:t>Today an ounce of Gold costs £1056</a:t>
            </a:r>
            <a:r>
              <a:rPr lang="en-GB" sz="3200" dirty="0"/>
              <a:t>.</a:t>
            </a:r>
            <a:r>
              <a:rPr lang="en-GB" sz="3200" dirty="0" smtClean="0"/>
              <a:t> What was the price in 1976?</a:t>
            </a:r>
            <a:endParaRPr lang="en-GB" sz="3200" dirty="0"/>
          </a:p>
        </p:txBody>
      </p:sp>
    </p:spTree>
    <p:extLst>
      <p:ext uri="{BB962C8B-B14F-4D97-AF65-F5344CB8AC3E}">
        <p14:creationId xmlns:p14="http://schemas.microsoft.com/office/powerpoint/2010/main" val="34336934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14155227"/>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2</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3</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4</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5</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6</a:t>
                      </a:r>
                      <a:endParaRPr lang="en-GB" sz="2400" dirty="0"/>
                    </a:p>
                  </a:txBody>
                  <a:tcPr/>
                </a:tc>
              </a:tr>
            </a:tbl>
          </a:graphicData>
        </a:graphic>
      </p:graphicFrame>
      <p:sp>
        <p:nvSpPr>
          <p:cNvPr id="3" name="TextBox 2"/>
          <p:cNvSpPr txBox="1"/>
          <p:nvPr/>
        </p:nvSpPr>
        <p:spPr>
          <a:xfrm>
            <a:off x="899592" y="692696"/>
            <a:ext cx="7200800" cy="954107"/>
          </a:xfrm>
          <a:prstGeom prst="rect">
            <a:avLst/>
          </a:prstGeom>
          <a:noFill/>
        </p:spPr>
        <p:txBody>
          <a:bodyPr wrap="square" rtlCol="0">
            <a:spAutoFit/>
          </a:bodyPr>
          <a:lstStyle/>
          <a:p>
            <a:pPr algn="ctr"/>
            <a:r>
              <a:rPr lang="en-GB" sz="2800" dirty="0" smtClean="0"/>
              <a:t>How many Football League clubs have ‘CHEST’ within their name?</a:t>
            </a:r>
            <a:endParaRPr lang="en-GB" sz="28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20464416"/>
              </p:ext>
            </p:extLst>
          </p:nvPr>
        </p:nvGraphicFramePr>
        <p:xfrm>
          <a:off x="1619672" y="2492897"/>
          <a:ext cx="5832648" cy="4114800"/>
        </p:xfrm>
        <a:graphic>
          <a:graphicData uri="http://schemas.openxmlformats.org/drawingml/2006/table">
            <a:tbl>
              <a:tblPr firstRow="1" bandRow="1">
                <a:tableStyleId>{5C22544A-7EE6-4342-B048-85BDC9FD1C3A}</a:tableStyleId>
              </a:tblPr>
              <a:tblGrid>
                <a:gridCol w="1124996"/>
                <a:gridCol w="4707652"/>
              </a:tblGrid>
              <a:tr h="820891">
                <a:tc>
                  <a:txBody>
                    <a:bodyPr/>
                    <a:lstStyle/>
                    <a:p>
                      <a:pPr algn="ctr"/>
                      <a:r>
                        <a:rPr lang="en-GB" sz="2400" dirty="0" smtClean="0">
                          <a:solidFill>
                            <a:schemeClr val="tx1"/>
                          </a:solidFill>
                        </a:rPr>
                        <a:t>A</a:t>
                      </a:r>
                    </a:p>
                    <a:p>
                      <a:pPr algn="ctr"/>
                      <a:endParaRPr lang="en-GB" sz="2400" dirty="0"/>
                    </a:p>
                  </a:txBody>
                  <a:tcPr/>
                </a:tc>
                <a:tc>
                  <a:txBody>
                    <a:bodyPr/>
                    <a:lstStyle/>
                    <a:p>
                      <a:pPr algn="ctr"/>
                      <a:r>
                        <a:rPr lang="en-GB" sz="2400" dirty="0" smtClean="0">
                          <a:solidFill>
                            <a:schemeClr val="tx1"/>
                          </a:solidFill>
                        </a:rPr>
                        <a:t>2</a:t>
                      </a:r>
                      <a:endParaRPr lang="en-GB" sz="2400" dirty="0">
                        <a:solidFill>
                          <a:schemeClr val="tx1"/>
                        </a:solidFill>
                      </a:endParaRPr>
                    </a:p>
                  </a:txBody>
                  <a:tcPr/>
                </a:tc>
              </a:tr>
              <a:tr h="820891">
                <a:tc>
                  <a:txBody>
                    <a:bodyPr/>
                    <a:lstStyle/>
                    <a:p>
                      <a:pPr algn="ctr"/>
                      <a:r>
                        <a:rPr lang="en-GB" sz="2400" dirty="0" smtClean="0">
                          <a:solidFill>
                            <a:schemeClr val="tx1"/>
                          </a:solidFill>
                        </a:rPr>
                        <a:t>B</a:t>
                      </a:r>
                    </a:p>
                    <a:p>
                      <a:pPr algn="ctr"/>
                      <a:endParaRPr lang="en-GB" sz="2400" dirty="0">
                        <a:solidFill>
                          <a:schemeClr val="tx1"/>
                        </a:solidFill>
                      </a:endParaRPr>
                    </a:p>
                  </a:txBody>
                  <a:tcPr/>
                </a:tc>
                <a:tc>
                  <a:txBody>
                    <a:bodyPr/>
                    <a:lstStyle/>
                    <a:p>
                      <a:pPr algn="ctr"/>
                      <a:r>
                        <a:rPr lang="en-GB" sz="2400" dirty="0" smtClean="0">
                          <a:solidFill>
                            <a:schemeClr val="tx1"/>
                          </a:solidFill>
                        </a:rPr>
                        <a:t>3</a:t>
                      </a:r>
                      <a:endParaRPr lang="en-GB" sz="2400" dirty="0">
                        <a:solidFill>
                          <a:schemeClr val="tx1"/>
                        </a:solidFill>
                      </a:endParaRPr>
                    </a:p>
                  </a:txBody>
                  <a:tcPr/>
                </a:tc>
              </a:tr>
              <a:tr h="820891">
                <a:tc>
                  <a:txBody>
                    <a:bodyPr/>
                    <a:lstStyle/>
                    <a:p>
                      <a:pPr algn="ctr"/>
                      <a:r>
                        <a:rPr lang="en-GB" sz="2400" dirty="0" smtClean="0">
                          <a:solidFill>
                            <a:srgbClr val="C00000"/>
                          </a:solidFill>
                        </a:rPr>
                        <a:t>C</a:t>
                      </a:r>
                    </a:p>
                    <a:p>
                      <a:pPr algn="ctr"/>
                      <a:endParaRPr lang="en-GB" sz="2400" dirty="0">
                        <a:solidFill>
                          <a:srgbClr val="C00000"/>
                        </a:solidFill>
                      </a:endParaRPr>
                    </a:p>
                  </a:txBody>
                  <a:tcPr/>
                </a:tc>
                <a:tc>
                  <a:txBody>
                    <a:bodyPr/>
                    <a:lstStyle/>
                    <a:p>
                      <a:pPr algn="ctr"/>
                      <a:r>
                        <a:rPr lang="en-GB" sz="2400" dirty="0" smtClean="0">
                          <a:solidFill>
                            <a:srgbClr val="C00000"/>
                          </a:solidFill>
                        </a:rPr>
                        <a:t>4</a:t>
                      </a:r>
                      <a:endParaRPr lang="en-GB" sz="2400" dirty="0">
                        <a:solidFill>
                          <a:srgbClr val="C00000"/>
                        </a:solidFill>
                      </a:endParaRPr>
                    </a:p>
                  </a:txBody>
                  <a:tcPr/>
                </a:tc>
              </a:tr>
              <a:tr h="820891">
                <a:tc>
                  <a:txBody>
                    <a:bodyPr/>
                    <a:lstStyle/>
                    <a:p>
                      <a:pPr algn="ctr"/>
                      <a:r>
                        <a:rPr lang="en-GB" sz="2400" dirty="0" smtClean="0"/>
                        <a:t>D</a:t>
                      </a:r>
                    </a:p>
                    <a:p>
                      <a:pPr algn="ctr"/>
                      <a:endParaRPr lang="en-GB" sz="2400" dirty="0"/>
                    </a:p>
                  </a:txBody>
                  <a:tcPr/>
                </a:tc>
                <a:tc>
                  <a:txBody>
                    <a:bodyPr/>
                    <a:lstStyle/>
                    <a:p>
                      <a:pPr algn="ctr"/>
                      <a:r>
                        <a:rPr lang="en-GB" sz="2400" dirty="0" smtClean="0"/>
                        <a:t>5</a:t>
                      </a:r>
                      <a:endParaRPr lang="en-GB" sz="2400" dirty="0"/>
                    </a:p>
                  </a:txBody>
                  <a:tcPr/>
                </a:tc>
              </a:tr>
              <a:tr h="820891">
                <a:tc>
                  <a:txBody>
                    <a:bodyPr/>
                    <a:lstStyle/>
                    <a:p>
                      <a:pPr algn="ctr"/>
                      <a:r>
                        <a:rPr lang="en-GB" sz="2400" dirty="0" smtClean="0"/>
                        <a:t>E</a:t>
                      </a:r>
                    </a:p>
                    <a:p>
                      <a:pPr algn="ctr"/>
                      <a:endParaRPr lang="en-GB" sz="2400" dirty="0"/>
                    </a:p>
                  </a:txBody>
                  <a:tcPr/>
                </a:tc>
                <a:tc>
                  <a:txBody>
                    <a:bodyPr/>
                    <a:lstStyle/>
                    <a:p>
                      <a:pPr algn="ctr"/>
                      <a:r>
                        <a:rPr lang="en-GB" sz="2400" dirty="0" smtClean="0"/>
                        <a:t>6</a:t>
                      </a:r>
                      <a:endParaRPr lang="en-GB" sz="2400" dirty="0"/>
                    </a:p>
                  </a:txBody>
                  <a:tcPr/>
                </a:tc>
              </a:tr>
            </a:tbl>
          </a:graphicData>
        </a:graphic>
      </p:graphicFrame>
      <p:sp>
        <p:nvSpPr>
          <p:cNvPr id="3" name="TextBox 2"/>
          <p:cNvSpPr txBox="1"/>
          <p:nvPr/>
        </p:nvSpPr>
        <p:spPr>
          <a:xfrm>
            <a:off x="1475656" y="620688"/>
            <a:ext cx="6480720" cy="1569660"/>
          </a:xfrm>
          <a:prstGeom prst="rect">
            <a:avLst/>
          </a:prstGeom>
          <a:noFill/>
        </p:spPr>
        <p:txBody>
          <a:bodyPr wrap="square" rtlCol="0">
            <a:spAutoFit/>
          </a:bodyPr>
          <a:lstStyle/>
          <a:p>
            <a:pPr algn="ctr"/>
            <a:r>
              <a:rPr lang="en-GB" sz="2800" dirty="0" smtClean="0"/>
              <a:t>How many Football League clubs have ‘CHEST’ within their name?</a:t>
            </a:r>
          </a:p>
          <a:p>
            <a:pPr algn="ctr"/>
            <a:r>
              <a:rPr lang="en-GB" sz="2000" dirty="0" smtClean="0"/>
              <a:t>Manchester City, Manchester United, Colchester United, Chesterfield</a:t>
            </a:r>
            <a:endParaRPr lang="en-GB" sz="20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62274"/>
          </a:xfrm>
        </p:spPr>
        <p:txBody>
          <a:bodyPr>
            <a:normAutofit fontScale="90000"/>
          </a:bodyPr>
          <a:lstStyle/>
          <a:p>
            <a:r>
              <a:rPr lang="en-GB" sz="2800" dirty="0" smtClean="0"/>
              <a:t>How many of these celebrities real names are correct?</a:t>
            </a:r>
            <a:br>
              <a:rPr lang="en-GB" sz="2800" dirty="0" smtClean="0"/>
            </a:br>
            <a:r>
              <a:rPr lang="en-GB" sz="2800" dirty="0" smtClean="0"/>
              <a:t>Elton John   </a:t>
            </a:r>
            <a:r>
              <a:rPr lang="en-GB" sz="2800" dirty="0" err="1" smtClean="0"/>
              <a:t>Reg</a:t>
            </a:r>
            <a:r>
              <a:rPr lang="en-GB" sz="2800" dirty="0" smtClean="0"/>
              <a:t> Dwight</a:t>
            </a:r>
            <a:br>
              <a:rPr lang="en-GB" sz="2800" dirty="0" smtClean="0"/>
            </a:br>
            <a:r>
              <a:rPr lang="en-GB" sz="2800" dirty="0" smtClean="0"/>
              <a:t>Lulu           Marie McDonald McLaughlin </a:t>
            </a:r>
            <a:r>
              <a:rPr lang="en-GB" sz="2800" dirty="0" err="1" smtClean="0"/>
              <a:t>Lawrie</a:t>
            </a:r>
            <a:r>
              <a:rPr lang="en-GB" sz="2800" dirty="0" smtClean="0"/>
              <a:t/>
            </a:r>
            <a:br>
              <a:rPr lang="en-GB" sz="2800" dirty="0" smtClean="0"/>
            </a:br>
            <a:r>
              <a:rPr lang="en-GB" sz="2800" dirty="0" smtClean="0"/>
              <a:t>Dolly Parton  Dolly Parton</a:t>
            </a:r>
            <a:br>
              <a:rPr lang="en-GB" sz="2800" dirty="0" smtClean="0"/>
            </a:br>
            <a:r>
              <a:rPr lang="en-GB" sz="2800" dirty="0" smtClean="0"/>
              <a:t>Boy George   </a:t>
            </a:r>
            <a:r>
              <a:rPr lang="en-GB" sz="2800" dirty="0" err="1" smtClean="0"/>
              <a:t>George</a:t>
            </a:r>
            <a:r>
              <a:rPr lang="en-GB" sz="2800" dirty="0" smtClean="0"/>
              <a:t> Alan O’Dowd</a:t>
            </a:r>
            <a:br>
              <a:rPr lang="en-GB" sz="2800" dirty="0" smtClean="0"/>
            </a:br>
            <a:r>
              <a:rPr lang="en-GB" sz="2800" dirty="0" smtClean="0"/>
              <a:t>David Bowie   David Jones</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8798019"/>
              </p:ext>
            </p:extLst>
          </p:nvPr>
        </p:nvGraphicFramePr>
        <p:xfrm>
          <a:off x="1619672" y="2924945"/>
          <a:ext cx="5904656" cy="3096345"/>
        </p:xfrm>
        <a:graphic>
          <a:graphicData uri="http://schemas.openxmlformats.org/drawingml/2006/table">
            <a:tbl>
              <a:tblPr firstRow="1" bandRow="1">
                <a:tableStyleId>{5C22544A-7EE6-4342-B048-85BDC9FD1C3A}</a:tableStyleId>
              </a:tblPr>
              <a:tblGrid>
                <a:gridCol w="2202658"/>
                <a:gridCol w="3701998"/>
              </a:tblGrid>
              <a:tr h="619269">
                <a:tc>
                  <a:txBody>
                    <a:bodyPr/>
                    <a:lstStyle/>
                    <a:p>
                      <a:pPr algn="ctr"/>
                      <a:r>
                        <a:rPr lang="en-GB" b="0" dirty="0" smtClean="0">
                          <a:solidFill>
                            <a:schemeClr val="tx1"/>
                          </a:solidFill>
                        </a:rPr>
                        <a:t>A</a:t>
                      </a:r>
                      <a:endParaRPr lang="en-GB" b="0" dirty="0"/>
                    </a:p>
                  </a:txBody>
                  <a:tcPr>
                    <a:solidFill>
                      <a:schemeClr val="bg1">
                        <a:lumMod val="95000"/>
                      </a:schemeClr>
                    </a:solidFill>
                  </a:tcPr>
                </a:tc>
                <a:tc>
                  <a:txBody>
                    <a:bodyPr/>
                    <a:lstStyle/>
                    <a:p>
                      <a:pPr algn="ctr"/>
                      <a:r>
                        <a:rPr lang="en-GB" b="0" dirty="0" smtClean="0">
                          <a:solidFill>
                            <a:schemeClr val="tx1"/>
                          </a:solidFill>
                        </a:rPr>
                        <a:t>1</a:t>
                      </a:r>
                      <a:endParaRPr lang="en-GB" b="0" dirty="0">
                        <a:solidFill>
                          <a:schemeClr val="tx1"/>
                        </a:solidFill>
                      </a:endParaRPr>
                    </a:p>
                  </a:txBody>
                  <a:tcPr>
                    <a:solidFill>
                      <a:schemeClr val="bg1">
                        <a:lumMod val="95000"/>
                      </a:schemeClr>
                    </a:solidFill>
                  </a:tcPr>
                </a:tc>
              </a:tr>
              <a:tr h="619269">
                <a:tc>
                  <a:txBody>
                    <a:bodyPr/>
                    <a:lstStyle/>
                    <a:p>
                      <a:pPr algn="ctr"/>
                      <a:r>
                        <a:rPr lang="en-GB" dirty="0" smtClean="0">
                          <a:solidFill>
                            <a:schemeClr val="tx1"/>
                          </a:solidFill>
                        </a:rPr>
                        <a:t>B</a:t>
                      </a:r>
                      <a:endParaRPr lang="en-GB" dirty="0">
                        <a:solidFill>
                          <a:schemeClr val="tx1"/>
                        </a:solidFill>
                      </a:endParaRPr>
                    </a:p>
                  </a:txBody>
                  <a:tcPr/>
                </a:tc>
                <a:tc>
                  <a:txBody>
                    <a:bodyPr/>
                    <a:lstStyle/>
                    <a:p>
                      <a:pPr algn="ctr"/>
                      <a:r>
                        <a:rPr lang="en-GB" dirty="0" smtClean="0"/>
                        <a:t>2</a:t>
                      </a:r>
                      <a:endParaRPr lang="en-GB" dirty="0"/>
                    </a:p>
                  </a:txBody>
                  <a:tcPr/>
                </a:tc>
              </a:tr>
              <a:tr h="619269">
                <a:tc>
                  <a:txBody>
                    <a:bodyPr/>
                    <a:lstStyle/>
                    <a:p>
                      <a:pPr algn="ctr"/>
                      <a:r>
                        <a:rPr lang="en-GB" dirty="0" smtClean="0">
                          <a:solidFill>
                            <a:schemeClr val="tx1"/>
                          </a:solidFill>
                        </a:rPr>
                        <a:t>C</a:t>
                      </a:r>
                      <a:endParaRPr lang="en-GB" dirty="0">
                        <a:solidFill>
                          <a:schemeClr val="tx1"/>
                        </a:solidFill>
                      </a:endParaRPr>
                    </a:p>
                  </a:txBody>
                  <a:tcPr/>
                </a:tc>
                <a:tc>
                  <a:txBody>
                    <a:bodyPr/>
                    <a:lstStyle/>
                    <a:p>
                      <a:pPr algn="ctr"/>
                      <a:r>
                        <a:rPr lang="en-GB" dirty="0" smtClean="0"/>
                        <a:t>3</a:t>
                      </a:r>
                      <a:endParaRPr lang="en-GB" dirty="0"/>
                    </a:p>
                  </a:txBody>
                  <a:tcPr/>
                </a:tc>
              </a:tr>
              <a:tr h="619269">
                <a:tc>
                  <a:txBody>
                    <a:bodyPr/>
                    <a:lstStyle/>
                    <a:p>
                      <a:pPr algn="ctr"/>
                      <a:r>
                        <a:rPr lang="en-GB" dirty="0" smtClean="0">
                          <a:solidFill>
                            <a:schemeClr val="tx1"/>
                          </a:solidFill>
                        </a:rPr>
                        <a:t>D</a:t>
                      </a:r>
                      <a:endParaRPr lang="en-GB" dirty="0">
                        <a:solidFill>
                          <a:schemeClr val="tx1"/>
                        </a:solidFill>
                      </a:endParaRPr>
                    </a:p>
                  </a:txBody>
                  <a:tcPr/>
                </a:tc>
                <a:tc>
                  <a:txBody>
                    <a:bodyPr/>
                    <a:lstStyle/>
                    <a:p>
                      <a:pPr algn="ctr"/>
                      <a:r>
                        <a:rPr lang="en-GB" dirty="0" smtClean="0"/>
                        <a:t>4</a:t>
                      </a:r>
                      <a:endParaRPr lang="en-GB" dirty="0"/>
                    </a:p>
                  </a:txBody>
                  <a:tcPr/>
                </a:tc>
              </a:tr>
              <a:tr h="619269">
                <a:tc>
                  <a:txBody>
                    <a:bodyPr/>
                    <a:lstStyle/>
                    <a:p>
                      <a:pPr algn="ctr"/>
                      <a:r>
                        <a:rPr lang="en-GB" dirty="0" smtClean="0">
                          <a:solidFill>
                            <a:schemeClr val="tx1"/>
                          </a:solidFill>
                        </a:rPr>
                        <a:t>E</a:t>
                      </a:r>
                      <a:endParaRPr lang="en-GB" dirty="0">
                        <a:solidFill>
                          <a:schemeClr val="tx1"/>
                        </a:solidFill>
                      </a:endParaRPr>
                    </a:p>
                  </a:txBody>
                  <a:tcPr/>
                </a:tc>
                <a:tc>
                  <a:txBody>
                    <a:bodyPr/>
                    <a:lstStyle/>
                    <a:p>
                      <a:pPr algn="ctr"/>
                      <a:r>
                        <a:rPr lang="en-GB" dirty="0" smtClean="0"/>
                        <a:t>5</a:t>
                      </a:r>
                      <a:endParaRPr lang="en-GB" dirty="0"/>
                    </a:p>
                  </a:txBody>
                  <a:tcPr/>
                </a:tc>
              </a:tr>
            </a:tbl>
          </a:graphicData>
        </a:graphic>
      </p:graphicFrame>
    </p:spTree>
    <p:extLst>
      <p:ext uri="{BB962C8B-B14F-4D97-AF65-F5344CB8AC3E}">
        <p14:creationId xmlns:p14="http://schemas.microsoft.com/office/powerpoint/2010/main" val="37718641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62274"/>
          </a:xfrm>
        </p:spPr>
        <p:txBody>
          <a:bodyPr>
            <a:normAutofit fontScale="90000"/>
          </a:bodyPr>
          <a:lstStyle/>
          <a:p>
            <a:r>
              <a:rPr lang="en-GB" sz="2800" dirty="0" smtClean="0"/>
              <a:t>How many of these celebrities real names are correct?</a:t>
            </a:r>
            <a:br>
              <a:rPr lang="en-GB" sz="2800" dirty="0" smtClean="0"/>
            </a:br>
            <a:r>
              <a:rPr lang="en-GB" sz="2800" dirty="0" smtClean="0"/>
              <a:t>Elton John   </a:t>
            </a:r>
            <a:r>
              <a:rPr lang="en-GB" sz="2800" dirty="0" err="1" smtClean="0"/>
              <a:t>Reg</a:t>
            </a:r>
            <a:r>
              <a:rPr lang="en-GB" sz="2800" dirty="0" smtClean="0"/>
              <a:t> Dwight</a:t>
            </a:r>
            <a:br>
              <a:rPr lang="en-GB" sz="2800" dirty="0" smtClean="0"/>
            </a:br>
            <a:r>
              <a:rPr lang="en-GB" sz="2800" dirty="0" smtClean="0"/>
              <a:t>Lulu           Marie McDonald McLaughlin </a:t>
            </a:r>
            <a:r>
              <a:rPr lang="en-GB" sz="2800" dirty="0" err="1" smtClean="0"/>
              <a:t>Lawrie</a:t>
            </a:r>
            <a:r>
              <a:rPr lang="en-GB" sz="2800" dirty="0" smtClean="0"/>
              <a:t/>
            </a:r>
            <a:br>
              <a:rPr lang="en-GB" sz="2800" dirty="0" smtClean="0"/>
            </a:br>
            <a:r>
              <a:rPr lang="en-GB" sz="2800" dirty="0" smtClean="0"/>
              <a:t>Dolly Parton  Dolly Parton</a:t>
            </a:r>
            <a:br>
              <a:rPr lang="en-GB" sz="2800" dirty="0" smtClean="0"/>
            </a:br>
            <a:r>
              <a:rPr lang="en-GB" sz="2800" dirty="0" smtClean="0"/>
              <a:t>Boy George   </a:t>
            </a:r>
            <a:r>
              <a:rPr lang="en-GB" sz="2800" dirty="0" err="1" smtClean="0"/>
              <a:t>George</a:t>
            </a:r>
            <a:r>
              <a:rPr lang="en-GB" sz="2800" dirty="0" smtClean="0"/>
              <a:t> Alan O’Dowd</a:t>
            </a:r>
            <a:br>
              <a:rPr lang="en-GB" sz="2800" dirty="0" smtClean="0"/>
            </a:br>
            <a:r>
              <a:rPr lang="en-GB" sz="2800" dirty="0" smtClean="0"/>
              <a:t>David Bowie   David Jones</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173580"/>
              </p:ext>
            </p:extLst>
          </p:nvPr>
        </p:nvGraphicFramePr>
        <p:xfrm>
          <a:off x="1619672" y="2924945"/>
          <a:ext cx="5904656" cy="3096345"/>
        </p:xfrm>
        <a:graphic>
          <a:graphicData uri="http://schemas.openxmlformats.org/drawingml/2006/table">
            <a:tbl>
              <a:tblPr firstRow="1" bandRow="1">
                <a:tableStyleId>{5C22544A-7EE6-4342-B048-85BDC9FD1C3A}</a:tableStyleId>
              </a:tblPr>
              <a:tblGrid>
                <a:gridCol w="2202658"/>
                <a:gridCol w="3701998"/>
              </a:tblGrid>
              <a:tr h="619269">
                <a:tc>
                  <a:txBody>
                    <a:bodyPr/>
                    <a:lstStyle/>
                    <a:p>
                      <a:pPr algn="ctr"/>
                      <a:r>
                        <a:rPr lang="en-GB" b="0" dirty="0" smtClean="0">
                          <a:solidFill>
                            <a:schemeClr val="tx1"/>
                          </a:solidFill>
                        </a:rPr>
                        <a:t>A</a:t>
                      </a:r>
                      <a:endParaRPr lang="en-GB" b="0" dirty="0"/>
                    </a:p>
                  </a:txBody>
                  <a:tcPr>
                    <a:solidFill>
                      <a:schemeClr val="bg1">
                        <a:lumMod val="95000"/>
                      </a:schemeClr>
                    </a:solidFill>
                  </a:tcPr>
                </a:tc>
                <a:tc>
                  <a:txBody>
                    <a:bodyPr/>
                    <a:lstStyle/>
                    <a:p>
                      <a:pPr algn="ctr"/>
                      <a:r>
                        <a:rPr lang="en-GB" b="0" dirty="0" smtClean="0">
                          <a:solidFill>
                            <a:schemeClr val="tx1"/>
                          </a:solidFill>
                        </a:rPr>
                        <a:t>1</a:t>
                      </a:r>
                      <a:endParaRPr lang="en-GB" b="0" dirty="0">
                        <a:solidFill>
                          <a:schemeClr val="tx1"/>
                        </a:solidFill>
                      </a:endParaRPr>
                    </a:p>
                  </a:txBody>
                  <a:tcPr>
                    <a:solidFill>
                      <a:schemeClr val="bg1">
                        <a:lumMod val="95000"/>
                      </a:schemeClr>
                    </a:solidFill>
                  </a:tcPr>
                </a:tc>
              </a:tr>
              <a:tr h="619269">
                <a:tc>
                  <a:txBody>
                    <a:bodyPr/>
                    <a:lstStyle/>
                    <a:p>
                      <a:pPr algn="ctr"/>
                      <a:r>
                        <a:rPr lang="en-GB" dirty="0" smtClean="0">
                          <a:solidFill>
                            <a:schemeClr val="tx1"/>
                          </a:solidFill>
                        </a:rPr>
                        <a:t>B</a:t>
                      </a:r>
                      <a:endParaRPr lang="en-GB" dirty="0">
                        <a:solidFill>
                          <a:schemeClr val="tx1"/>
                        </a:solidFill>
                      </a:endParaRPr>
                    </a:p>
                  </a:txBody>
                  <a:tcPr/>
                </a:tc>
                <a:tc>
                  <a:txBody>
                    <a:bodyPr/>
                    <a:lstStyle/>
                    <a:p>
                      <a:pPr algn="ctr"/>
                      <a:r>
                        <a:rPr lang="en-GB" dirty="0" smtClean="0"/>
                        <a:t>2</a:t>
                      </a:r>
                      <a:endParaRPr lang="en-GB" dirty="0"/>
                    </a:p>
                  </a:txBody>
                  <a:tcPr/>
                </a:tc>
              </a:tr>
              <a:tr h="619269">
                <a:tc>
                  <a:txBody>
                    <a:bodyPr/>
                    <a:lstStyle/>
                    <a:p>
                      <a:pPr algn="ctr"/>
                      <a:r>
                        <a:rPr lang="en-GB" dirty="0" smtClean="0">
                          <a:solidFill>
                            <a:schemeClr val="tx1"/>
                          </a:solidFill>
                        </a:rPr>
                        <a:t>C</a:t>
                      </a:r>
                      <a:endParaRPr lang="en-GB" dirty="0">
                        <a:solidFill>
                          <a:schemeClr val="tx1"/>
                        </a:solidFill>
                      </a:endParaRPr>
                    </a:p>
                  </a:txBody>
                  <a:tcPr/>
                </a:tc>
                <a:tc>
                  <a:txBody>
                    <a:bodyPr/>
                    <a:lstStyle/>
                    <a:p>
                      <a:pPr algn="ctr"/>
                      <a:r>
                        <a:rPr lang="en-GB" dirty="0" smtClean="0"/>
                        <a:t>3</a:t>
                      </a:r>
                      <a:endParaRPr lang="en-GB" dirty="0"/>
                    </a:p>
                  </a:txBody>
                  <a:tcPr/>
                </a:tc>
              </a:tr>
              <a:tr h="619269">
                <a:tc>
                  <a:txBody>
                    <a:bodyPr/>
                    <a:lstStyle/>
                    <a:p>
                      <a:pPr algn="ctr"/>
                      <a:r>
                        <a:rPr lang="en-GB" dirty="0" smtClean="0">
                          <a:solidFill>
                            <a:schemeClr val="tx1"/>
                          </a:solidFill>
                        </a:rPr>
                        <a:t>D</a:t>
                      </a:r>
                      <a:endParaRPr lang="en-GB" dirty="0">
                        <a:solidFill>
                          <a:schemeClr val="tx1"/>
                        </a:solidFill>
                      </a:endParaRPr>
                    </a:p>
                  </a:txBody>
                  <a:tcPr/>
                </a:tc>
                <a:tc>
                  <a:txBody>
                    <a:bodyPr/>
                    <a:lstStyle/>
                    <a:p>
                      <a:pPr algn="ctr"/>
                      <a:r>
                        <a:rPr lang="en-GB" dirty="0" smtClean="0"/>
                        <a:t>4</a:t>
                      </a:r>
                      <a:endParaRPr lang="en-GB" dirty="0"/>
                    </a:p>
                  </a:txBody>
                  <a:tcPr/>
                </a:tc>
              </a:tr>
              <a:tr h="619269">
                <a:tc>
                  <a:txBody>
                    <a:bodyPr/>
                    <a:lstStyle/>
                    <a:p>
                      <a:pPr algn="ctr"/>
                      <a:r>
                        <a:rPr lang="en-GB" dirty="0" smtClean="0">
                          <a:solidFill>
                            <a:srgbClr val="FF0000"/>
                          </a:solidFill>
                        </a:rPr>
                        <a:t>E</a:t>
                      </a:r>
                      <a:endParaRPr lang="en-GB" dirty="0">
                        <a:solidFill>
                          <a:srgbClr val="FF0000"/>
                        </a:solidFill>
                      </a:endParaRPr>
                    </a:p>
                  </a:txBody>
                  <a:tcPr/>
                </a:tc>
                <a:tc>
                  <a:txBody>
                    <a:bodyPr/>
                    <a:lstStyle/>
                    <a:p>
                      <a:pPr algn="ctr"/>
                      <a:r>
                        <a:rPr lang="en-GB" dirty="0" smtClean="0">
                          <a:solidFill>
                            <a:srgbClr val="FF0000"/>
                          </a:solidFill>
                        </a:rPr>
                        <a:t>5</a:t>
                      </a:r>
                      <a:endParaRPr lang="en-GB" dirty="0">
                        <a:solidFill>
                          <a:srgbClr val="FF0000"/>
                        </a:solidFill>
                      </a:endParaRPr>
                    </a:p>
                  </a:txBody>
                  <a:tcPr/>
                </a:tc>
              </a:tr>
            </a:tbl>
          </a:graphicData>
        </a:graphic>
      </p:graphicFrame>
    </p:spTree>
    <p:extLst>
      <p:ext uri="{BB962C8B-B14F-4D97-AF65-F5344CB8AC3E}">
        <p14:creationId xmlns:p14="http://schemas.microsoft.com/office/powerpoint/2010/main" val="16985352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80249727"/>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Cambridge</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Carlisle</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Chester</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Chichester</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Colchester</a:t>
                      </a:r>
                      <a:endParaRPr lang="en-GB" sz="2400" dirty="0"/>
                    </a:p>
                  </a:txBody>
                  <a:tcPr/>
                </a:tc>
              </a:tr>
            </a:tbl>
          </a:graphicData>
        </a:graphic>
      </p:graphicFrame>
      <p:sp>
        <p:nvSpPr>
          <p:cNvPr id="3" name="TextBox 2"/>
          <p:cNvSpPr txBox="1"/>
          <p:nvPr/>
        </p:nvSpPr>
        <p:spPr>
          <a:xfrm>
            <a:off x="1763689" y="908720"/>
            <a:ext cx="5616624" cy="523220"/>
          </a:xfrm>
          <a:prstGeom prst="rect">
            <a:avLst/>
          </a:prstGeom>
          <a:noFill/>
        </p:spPr>
        <p:txBody>
          <a:bodyPr wrap="square" rtlCol="0">
            <a:spAutoFit/>
          </a:bodyPr>
          <a:lstStyle/>
          <a:p>
            <a:pPr algn="ctr"/>
            <a:r>
              <a:rPr lang="en-GB" sz="2800" dirty="0" smtClean="0"/>
              <a:t>Which of these is not a city?</a:t>
            </a:r>
            <a:endParaRPr lang="en-GB" sz="2800" dirty="0"/>
          </a:p>
        </p:txBody>
      </p:sp>
    </p:spTree>
    <p:extLst>
      <p:ext uri="{BB962C8B-B14F-4D97-AF65-F5344CB8AC3E}">
        <p14:creationId xmlns:p14="http://schemas.microsoft.com/office/powerpoint/2010/main" val="16380121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9256468"/>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Cambridge</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Carlisle</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Chester</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Chichester</a:t>
                      </a:r>
                      <a:endParaRPr lang="en-GB" sz="2400" dirty="0"/>
                    </a:p>
                  </a:txBody>
                  <a:tcPr/>
                </a:tc>
              </a:tr>
              <a:tr h="370840">
                <a:tc>
                  <a:txBody>
                    <a:bodyPr/>
                    <a:lstStyle/>
                    <a:p>
                      <a:pPr algn="ctr"/>
                      <a:r>
                        <a:rPr lang="en-GB" sz="2400" dirty="0" smtClean="0">
                          <a:solidFill>
                            <a:srgbClr val="FF0000"/>
                          </a:solidFill>
                        </a:rPr>
                        <a:t>E</a:t>
                      </a:r>
                    </a:p>
                    <a:p>
                      <a:pPr algn="ctr"/>
                      <a:endParaRPr lang="en-GB" sz="2400" dirty="0">
                        <a:solidFill>
                          <a:srgbClr val="FF0000"/>
                        </a:solidFill>
                      </a:endParaRPr>
                    </a:p>
                  </a:txBody>
                  <a:tcPr/>
                </a:tc>
                <a:tc>
                  <a:txBody>
                    <a:bodyPr/>
                    <a:lstStyle/>
                    <a:p>
                      <a:pPr algn="ctr"/>
                      <a:r>
                        <a:rPr lang="en-GB" sz="2400" dirty="0" smtClean="0">
                          <a:solidFill>
                            <a:srgbClr val="FF0000"/>
                          </a:solidFill>
                        </a:rPr>
                        <a:t>Colchester</a:t>
                      </a:r>
                      <a:endParaRPr lang="en-GB" sz="2400" dirty="0">
                        <a:solidFill>
                          <a:srgbClr val="FF0000"/>
                        </a:solidFill>
                      </a:endParaRPr>
                    </a:p>
                  </a:txBody>
                  <a:tcPr/>
                </a:tc>
              </a:tr>
            </a:tbl>
          </a:graphicData>
        </a:graphic>
      </p:graphicFrame>
      <p:sp>
        <p:nvSpPr>
          <p:cNvPr id="3" name="TextBox 2"/>
          <p:cNvSpPr txBox="1"/>
          <p:nvPr/>
        </p:nvSpPr>
        <p:spPr>
          <a:xfrm>
            <a:off x="1763689" y="908720"/>
            <a:ext cx="5616624" cy="523220"/>
          </a:xfrm>
          <a:prstGeom prst="rect">
            <a:avLst/>
          </a:prstGeom>
          <a:noFill/>
        </p:spPr>
        <p:txBody>
          <a:bodyPr wrap="square" rtlCol="0">
            <a:spAutoFit/>
          </a:bodyPr>
          <a:lstStyle/>
          <a:p>
            <a:pPr algn="ctr"/>
            <a:r>
              <a:rPr lang="en-GB" sz="2800" dirty="0" smtClean="0"/>
              <a:t>Which of these is not a city?</a:t>
            </a:r>
            <a:endParaRPr lang="en-GB" sz="2800" dirty="0"/>
          </a:p>
        </p:txBody>
      </p:sp>
    </p:spTree>
    <p:extLst>
      <p:ext uri="{BB962C8B-B14F-4D97-AF65-F5344CB8AC3E}">
        <p14:creationId xmlns:p14="http://schemas.microsoft.com/office/powerpoint/2010/main" val="16380121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61259123"/>
              </p:ext>
            </p:extLst>
          </p:nvPr>
        </p:nvGraphicFramePr>
        <p:xfrm>
          <a:off x="2699792" y="2293717"/>
          <a:ext cx="4536504" cy="4159620"/>
        </p:xfrm>
        <a:graphic>
          <a:graphicData uri="http://schemas.openxmlformats.org/drawingml/2006/table">
            <a:tbl>
              <a:tblPr firstRow="1" bandRow="1">
                <a:tableStyleId>{5C22544A-7EE6-4342-B048-85BDC9FD1C3A}</a:tableStyleId>
              </a:tblPr>
              <a:tblGrid>
                <a:gridCol w="874997"/>
                <a:gridCol w="3661507"/>
              </a:tblGrid>
              <a:tr h="831924">
                <a:tc>
                  <a:txBody>
                    <a:bodyPr/>
                    <a:lstStyle/>
                    <a:p>
                      <a:pPr algn="ctr"/>
                      <a:r>
                        <a:rPr lang="en-GB" sz="2400" dirty="0" smtClean="0"/>
                        <a:t>A</a:t>
                      </a:r>
                    </a:p>
                    <a:p>
                      <a:pPr algn="ctr"/>
                      <a:endParaRPr lang="en-GB" sz="2400" dirty="0"/>
                    </a:p>
                  </a:txBody>
                  <a:tcPr/>
                </a:tc>
                <a:tc>
                  <a:txBody>
                    <a:bodyPr/>
                    <a:lstStyle/>
                    <a:p>
                      <a:pPr algn="ctr"/>
                      <a:r>
                        <a:rPr lang="en-GB" sz="2400" dirty="0" smtClean="0"/>
                        <a:t>Brendan</a:t>
                      </a:r>
                      <a:r>
                        <a:rPr lang="en-GB" sz="2400" baseline="0" dirty="0" smtClean="0"/>
                        <a:t> Foster</a:t>
                      </a:r>
                      <a:endParaRPr lang="en-GB" sz="2400" dirty="0"/>
                    </a:p>
                  </a:txBody>
                  <a:tcPr/>
                </a:tc>
              </a:tr>
              <a:tr h="831924">
                <a:tc>
                  <a:txBody>
                    <a:bodyPr/>
                    <a:lstStyle/>
                    <a:p>
                      <a:pPr algn="ctr"/>
                      <a:r>
                        <a:rPr lang="en-GB" sz="2400" dirty="0" smtClean="0"/>
                        <a:t>B</a:t>
                      </a:r>
                    </a:p>
                    <a:p>
                      <a:pPr algn="ctr"/>
                      <a:endParaRPr lang="en-GB" sz="2400" dirty="0"/>
                    </a:p>
                  </a:txBody>
                  <a:tcPr/>
                </a:tc>
                <a:tc>
                  <a:txBody>
                    <a:bodyPr/>
                    <a:lstStyle/>
                    <a:p>
                      <a:pPr algn="ctr"/>
                      <a:r>
                        <a:rPr lang="en-GB" sz="2400" dirty="0" smtClean="0"/>
                        <a:t>Gareth</a:t>
                      </a:r>
                      <a:r>
                        <a:rPr lang="en-GB" sz="2400" baseline="0" dirty="0" smtClean="0"/>
                        <a:t> Edwards</a:t>
                      </a:r>
                      <a:endParaRPr lang="en-GB" sz="2400" dirty="0"/>
                    </a:p>
                  </a:txBody>
                  <a:tcPr/>
                </a:tc>
              </a:tr>
              <a:tr h="831924">
                <a:tc>
                  <a:txBody>
                    <a:bodyPr/>
                    <a:lstStyle/>
                    <a:p>
                      <a:pPr algn="ctr"/>
                      <a:r>
                        <a:rPr lang="en-GB" sz="2400" dirty="0" smtClean="0"/>
                        <a:t>C</a:t>
                      </a:r>
                    </a:p>
                    <a:p>
                      <a:pPr algn="ctr"/>
                      <a:endParaRPr lang="en-GB" sz="2400" dirty="0"/>
                    </a:p>
                  </a:txBody>
                  <a:tcPr/>
                </a:tc>
                <a:tc>
                  <a:txBody>
                    <a:bodyPr/>
                    <a:lstStyle/>
                    <a:p>
                      <a:pPr algn="ctr"/>
                      <a:r>
                        <a:rPr lang="en-GB" sz="2400" dirty="0" smtClean="0"/>
                        <a:t>Cliff</a:t>
                      </a:r>
                      <a:r>
                        <a:rPr lang="en-GB" sz="2400" baseline="0" dirty="0" smtClean="0"/>
                        <a:t> Morgan</a:t>
                      </a:r>
                      <a:endParaRPr lang="en-GB" sz="2400" dirty="0"/>
                    </a:p>
                  </a:txBody>
                  <a:tcPr/>
                </a:tc>
              </a:tr>
              <a:tr h="831924">
                <a:tc>
                  <a:txBody>
                    <a:bodyPr/>
                    <a:lstStyle/>
                    <a:p>
                      <a:pPr algn="ctr"/>
                      <a:r>
                        <a:rPr lang="en-GB" sz="2400" dirty="0" smtClean="0"/>
                        <a:t>D</a:t>
                      </a:r>
                    </a:p>
                    <a:p>
                      <a:pPr algn="ctr"/>
                      <a:endParaRPr lang="en-GB" sz="2400" dirty="0"/>
                    </a:p>
                  </a:txBody>
                  <a:tcPr/>
                </a:tc>
                <a:tc>
                  <a:txBody>
                    <a:bodyPr/>
                    <a:lstStyle/>
                    <a:p>
                      <a:pPr algn="ctr"/>
                      <a:r>
                        <a:rPr lang="en-GB" sz="2400" dirty="0" err="1" smtClean="0"/>
                        <a:t>Emlyn</a:t>
                      </a:r>
                      <a:r>
                        <a:rPr lang="en-GB" sz="2400" baseline="0" dirty="0" smtClean="0"/>
                        <a:t> Hughes</a:t>
                      </a:r>
                      <a:endParaRPr lang="en-GB" sz="2400" dirty="0"/>
                    </a:p>
                  </a:txBody>
                  <a:tcPr/>
                </a:tc>
              </a:tr>
              <a:tr h="831924">
                <a:tc>
                  <a:txBody>
                    <a:bodyPr/>
                    <a:lstStyle/>
                    <a:p>
                      <a:pPr algn="ctr"/>
                      <a:r>
                        <a:rPr lang="en-GB" sz="2400" dirty="0" smtClean="0">
                          <a:solidFill>
                            <a:schemeClr val="tx1"/>
                          </a:solidFill>
                        </a:rPr>
                        <a:t>E</a:t>
                      </a:r>
                    </a:p>
                    <a:p>
                      <a:pPr algn="ctr"/>
                      <a:endParaRPr lang="en-GB" sz="2400" dirty="0">
                        <a:solidFill>
                          <a:schemeClr val="tx1"/>
                        </a:solidFill>
                      </a:endParaRPr>
                    </a:p>
                  </a:txBody>
                  <a:tcPr/>
                </a:tc>
                <a:tc>
                  <a:txBody>
                    <a:bodyPr/>
                    <a:lstStyle/>
                    <a:p>
                      <a:pPr algn="ctr"/>
                      <a:r>
                        <a:rPr lang="en-GB" sz="2400" dirty="0" smtClean="0">
                          <a:solidFill>
                            <a:schemeClr val="tx1"/>
                          </a:solidFill>
                        </a:rPr>
                        <a:t>Henry</a:t>
                      </a:r>
                      <a:r>
                        <a:rPr lang="en-GB" sz="2400" baseline="0" dirty="0" smtClean="0">
                          <a:solidFill>
                            <a:schemeClr val="tx1"/>
                          </a:solidFill>
                        </a:rPr>
                        <a:t> Cooper</a:t>
                      </a:r>
                      <a:endParaRPr lang="en-GB" sz="2400" dirty="0">
                        <a:solidFill>
                          <a:schemeClr val="tx1"/>
                        </a:solidFill>
                      </a:endParaRPr>
                    </a:p>
                  </a:txBody>
                  <a:tcPr/>
                </a:tc>
              </a:tr>
            </a:tbl>
          </a:graphicData>
        </a:graphic>
      </p:graphicFrame>
      <p:sp>
        <p:nvSpPr>
          <p:cNvPr id="3" name="TextBox 2"/>
          <p:cNvSpPr txBox="1"/>
          <p:nvPr/>
        </p:nvSpPr>
        <p:spPr>
          <a:xfrm>
            <a:off x="899592" y="908720"/>
            <a:ext cx="7416823" cy="1384995"/>
          </a:xfrm>
          <a:prstGeom prst="rect">
            <a:avLst/>
          </a:prstGeom>
          <a:noFill/>
        </p:spPr>
        <p:txBody>
          <a:bodyPr wrap="square" rtlCol="0">
            <a:spAutoFit/>
          </a:bodyPr>
          <a:lstStyle/>
          <a:p>
            <a:pPr algn="ctr"/>
            <a:r>
              <a:rPr lang="en-GB" sz="2800" dirty="0" smtClean="0">
                <a:solidFill>
                  <a:prstClr val="black"/>
                </a:solidFill>
              </a:rPr>
              <a:t>A Question of Sport? All of the 5 men shown below were, at one time, captains on the show. Which one was the third captain to take part?</a:t>
            </a:r>
            <a:endParaRPr lang="en-GB" sz="2800" dirty="0">
              <a:solidFill>
                <a:prstClr val="black"/>
              </a:solidFill>
            </a:endParaRPr>
          </a:p>
        </p:txBody>
      </p:sp>
    </p:spTree>
    <p:extLst>
      <p:ext uri="{BB962C8B-B14F-4D97-AF65-F5344CB8AC3E}">
        <p14:creationId xmlns:p14="http://schemas.microsoft.com/office/powerpoint/2010/main" val="12479637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40460825"/>
              </p:ext>
            </p:extLst>
          </p:nvPr>
        </p:nvGraphicFramePr>
        <p:xfrm>
          <a:off x="2699792" y="2293717"/>
          <a:ext cx="4536504" cy="4159620"/>
        </p:xfrm>
        <a:graphic>
          <a:graphicData uri="http://schemas.openxmlformats.org/drawingml/2006/table">
            <a:tbl>
              <a:tblPr firstRow="1" bandRow="1">
                <a:tableStyleId>{5C22544A-7EE6-4342-B048-85BDC9FD1C3A}</a:tableStyleId>
              </a:tblPr>
              <a:tblGrid>
                <a:gridCol w="874997"/>
                <a:gridCol w="3661507"/>
              </a:tblGrid>
              <a:tr h="831924">
                <a:tc>
                  <a:txBody>
                    <a:bodyPr/>
                    <a:lstStyle/>
                    <a:p>
                      <a:pPr algn="ctr"/>
                      <a:r>
                        <a:rPr lang="en-GB" sz="2400" dirty="0" smtClean="0">
                          <a:solidFill>
                            <a:srgbClr val="FF0000"/>
                          </a:solidFill>
                        </a:rPr>
                        <a:t>A</a:t>
                      </a:r>
                    </a:p>
                    <a:p>
                      <a:pPr algn="ctr"/>
                      <a:endParaRPr lang="en-GB" sz="2400" dirty="0">
                        <a:solidFill>
                          <a:srgbClr val="FF0000"/>
                        </a:solidFill>
                      </a:endParaRPr>
                    </a:p>
                  </a:txBody>
                  <a:tcPr/>
                </a:tc>
                <a:tc>
                  <a:txBody>
                    <a:bodyPr/>
                    <a:lstStyle/>
                    <a:p>
                      <a:pPr algn="ctr"/>
                      <a:r>
                        <a:rPr lang="en-GB" sz="2400" dirty="0" smtClean="0">
                          <a:solidFill>
                            <a:srgbClr val="FF0000"/>
                          </a:solidFill>
                        </a:rPr>
                        <a:t>Brendan</a:t>
                      </a:r>
                      <a:r>
                        <a:rPr lang="en-GB" sz="2400" baseline="0" dirty="0" smtClean="0">
                          <a:solidFill>
                            <a:srgbClr val="FF0000"/>
                          </a:solidFill>
                        </a:rPr>
                        <a:t> Foster</a:t>
                      </a:r>
                      <a:endParaRPr lang="en-GB" sz="2400" dirty="0">
                        <a:solidFill>
                          <a:srgbClr val="FF0000"/>
                        </a:solidFill>
                      </a:endParaRPr>
                    </a:p>
                  </a:txBody>
                  <a:tcPr/>
                </a:tc>
              </a:tr>
              <a:tr h="831924">
                <a:tc>
                  <a:txBody>
                    <a:bodyPr/>
                    <a:lstStyle/>
                    <a:p>
                      <a:pPr algn="ctr"/>
                      <a:r>
                        <a:rPr lang="en-GB" sz="2400" dirty="0" smtClean="0"/>
                        <a:t>B</a:t>
                      </a:r>
                    </a:p>
                    <a:p>
                      <a:pPr algn="ctr"/>
                      <a:endParaRPr lang="en-GB" sz="2400" dirty="0"/>
                    </a:p>
                  </a:txBody>
                  <a:tcPr/>
                </a:tc>
                <a:tc>
                  <a:txBody>
                    <a:bodyPr/>
                    <a:lstStyle/>
                    <a:p>
                      <a:pPr algn="ctr"/>
                      <a:r>
                        <a:rPr lang="en-GB" sz="2400" dirty="0" smtClean="0"/>
                        <a:t>Gareth</a:t>
                      </a:r>
                      <a:r>
                        <a:rPr lang="en-GB" sz="2400" baseline="0" dirty="0" smtClean="0"/>
                        <a:t> Edwards</a:t>
                      </a:r>
                      <a:endParaRPr lang="en-GB" sz="2400" dirty="0"/>
                    </a:p>
                  </a:txBody>
                  <a:tcPr/>
                </a:tc>
              </a:tr>
              <a:tr h="831924">
                <a:tc>
                  <a:txBody>
                    <a:bodyPr/>
                    <a:lstStyle/>
                    <a:p>
                      <a:pPr algn="ctr"/>
                      <a:r>
                        <a:rPr lang="en-GB" sz="2400" dirty="0" smtClean="0"/>
                        <a:t>C</a:t>
                      </a:r>
                    </a:p>
                    <a:p>
                      <a:pPr algn="ctr"/>
                      <a:endParaRPr lang="en-GB" sz="2400" dirty="0"/>
                    </a:p>
                  </a:txBody>
                  <a:tcPr/>
                </a:tc>
                <a:tc>
                  <a:txBody>
                    <a:bodyPr/>
                    <a:lstStyle/>
                    <a:p>
                      <a:pPr algn="ctr"/>
                      <a:r>
                        <a:rPr lang="en-GB" sz="2400" dirty="0" smtClean="0"/>
                        <a:t>Cliff</a:t>
                      </a:r>
                      <a:r>
                        <a:rPr lang="en-GB" sz="2400" baseline="0" dirty="0" smtClean="0"/>
                        <a:t> Morgan</a:t>
                      </a:r>
                      <a:endParaRPr lang="en-GB" sz="2400" dirty="0"/>
                    </a:p>
                  </a:txBody>
                  <a:tcPr/>
                </a:tc>
              </a:tr>
              <a:tr h="831924">
                <a:tc>
                  <a:txBody>
                    <a:bodyPr/>
                    <a:lstStyle/>
                    <a:p>
                      <a:pPr algn="ctr"/>
                      <a:r>
                        <a:rPr lang="en-GB" sz="2400" dirty="0" smtClean="0"/>
                        <a:t>D</a:t>
                      </a:r>
                    </a:p>
                    <a:p>
                      <a:pPr algn="ctr"/>
                      <a:endParaRPr lang="en-GB" sz="2400" dirty="0"/>
                    </a:p>
                  </a:txBody>
                  <a:tcPr/>
                </a:tc>
                <a:tc>
                  <a:txBody>
                    <a:bodyPr/>
                    <a:lstStyle/>
                    <a:p>
                      <a:pPr algn="ctr"/>
                      <a:r>
                        <a:rPr lang="en-GB" sz="2400" dirty="0" err="1" smtClean="0"/>
                        <a:t>Emlyn</a:t>
                      </a:r>
                      <a:r>
                        <a:rPr lang="en-GB" sz="2400" baseline="0" dirty="0" smtClean="0"/>
                        <a:t> Hughes</a:t>
                      </a:r>
                      <a:endParaRPr lang="en-GB" sz="2400" dirty="0"/>
                    </a:p>
                  </a:txBody>
                  <a:tcPr/>
                </a:tc>
              </a:tr>
              <a:tr h="831924">
                <a:tc>
                  <a:txBody>
                    <a:bodyPr/>
                    <a:lstStyle/>
                    <a:p>
                      <a:pPr algn="ctr"/>
                      <a:r>
                        <a:rPr lang="en-GB" sz="2400" dirty="0" smtClean="0">
                          <a:solidFill>
                            <a:schemeClr val="tx1"/>
                          </a:solidFill>
                        </a:rPr>
                        <a:t>E</a:t>
                      </a:r>
                    </a:p>
                    <a:p>
                      <a:pPr algn="ctr"/>
                      <a:endParaRPr lang="en-GB" sz="2400" dirty="0">
                        <a:solidFill>
                          <a:schemeClr val="tx1"/>
                        </a:solidFill>
                      </a:endParaRPr>
                    </a:p>
                  </a:txBody>
                  <a:tcPr/>
                </a:tc>
                <a:tc>
                  <a:txBody>
                    <a:bodyPr/>
                    <a:lstStyle/>
                    <a:p>
                      <a:pPr algn="ctr"/>
                      <a:r>
                        <a:rPr lang="en-GB" sz="2400" dirty="0" smtClean="0">
                          <a:solidFill>
                            <a:schemeClr val="tx1"/>
                          </a:solidFill>
                        </a:rPr>
                        <a:t>Henry</a:t>
                      </a:r>
                      <a:r>
                        <a:rPr lang="en-GB" sz="2400" baseline="0" dirty="0" smtClean="0">
                          <a:solidFill>
                            <a:schemeClr val="tx1"/>
                          </a:solidFill>
                        </a:rPr>
                        <a:t> Cooper</a:t>
                      </a:r>
                      <a:endParaRPr lang="en-GB" sz="2400" dirty="0">
                        <a:solidFill>
                          <a:schemeClr val="tx1"/>
                        </a:solidFill>
                      </a:endParaRPr>
                    </a:p>
                  </a:txBody>
                  <a:tcPr/>
                </a:tc>
              </a:tr>
            </a:tbl>
          </a:graphicData>
        </a:graphic>
      </p:graphicFrame>
      <p:sp>
        <p:nvSpPr>
          <p:cNvPr id="3" name="TextBox 2"/>
          <p:cNvSpPr txBox="1"/>
          <p:nvPr/>
        </p:nvSpPr>
        <p:spPr>
          <a:xfrm>
            <a:off x="899592" y="908720"/>
            <a:ext cx="7416823" cy="1384995"/>
          </a:xfrm>
          <a:prstGeom prst="rect">
            <a:avLst/>
          </a:prstGeom>
          <a:noFill/>
        </p:spPr>
        <p:txBody>
          <a:bodyPr wrap="square" rtlCol="0">
            <a:spAutoFit/>
          </a:bodyPr>
          <a:lstStyle/>
          <a:p>
            <a:pPr algn="ctr"/>
            <a:r>
              <a:rPr lang="en-GB" sz="2800" dirty="0" smtClean="0">
                <a:solidFill>
                  <a:prstClr val="black"/>
                </a:solidFill>
              </a:rPr>
              <a:t>A Question of Sport? All of the 5 men shown below were, at one time, captains on the show. Which one was the third captain to take part?</a:t>
            </a:r>
            <a:endParaRPr lang="en-GB" sz="2800" dirty="0">
              <a:solidFill>
                <a:prstClr val="black"/>
              </a:solidFill>
            </a:endParaRPr>
          </a:p>
        </p:txBody>
      </p:sp>
    </p:spTree>
    <p:extLst>
      <p:ext uri="{BB962C8B-B14F-4D97-AF65-F5344CB8AC3E}">
        <p14:creationId xmlns:p14="http://schemas.microsoft.com/office/powerpoint/2010/main" val="13573534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37296744"/>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17</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18</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19</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20</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21</a:t>
                      </a:r>
                      <a:endParaRPr lang="en-GB" sz="2400" dirty="0"/>
                    </a:p>
                  </a:txBody>
                  <a:tcPr/>
                </a:tc>
              </a:tr>
            </a:tbl>
          </a:graphicData>
        </a:graphic>
      </p:graphicFrame>
      <p:sp>
        <p:nvSpPr>
          <p:cNvPr id="3" name="TextBox 2"/>
          <p:cNvSpPr txBox="1"/>
          <p:nvPr/>
        </p:nvSpPr>
        <p:spPr>
          <a:xfrm>
            <a:off x="827584" y="548680"/>
            <a:ext cx="7056784" cy="1569660"/>
          </a:xfrm>
          <a:prstGeom prst="rect">
            <a:avLst/>
          </a:prstGeom>
          <a:noFill/>
        </p:spPr>
        <p:txBody>
          <a:bodyPr wrap="square" rtlCol="0">
            <a:spAutoFit/>
          </a:bodyPr>
          <a:lstStyle/>
          <a:p>
            <a:pPr algn="ctr"/>
            <a:r>
              <a:rPr lang="en-GB" sz="2400" dirty="0" smtClean="0"/>
              <a:t>In 2010 the longest match ever held at Wimbledon took place between John </a:t>
            </a:r>
            <a:r>
              <a:rPr lang="en-GB" sz="2400" dirty="0" err="1" smtClean="0"/>
              <a:t>Isner</a:t>
            </a:r>
            <a:r>
              <a:rPr lang="en-GB" sz="2400" dirty="0" smtClean="0"/>
              <a:t> and Nicolas </a:t>
            </a:r>
            <a:r>
              <a:rPr lang="en-GB" sz="2400" dirty="0" err="1" smtClean="0"/>
              <a:t>Mahut</a:t>
            </a:r>
            <a:r>
              <a:rPr lang="en-GB" sz="2400" dirty="0" smtClean="0"/>
              <a:t>, with the score 6-4 3-6 6-7 7-6 70-68? How many ball changes were there?</a:t>
            </a:r>
            <a:endParaRPr lang="en-GB" sz="24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How many flowers can you identify? 50 pts for </a:t>
            </a:r>
            <a:r>
              <a:rPr lang="en-GB" sz="3200" dirty="0" smtClean="0"/>
              <a:t>each</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60597359"/>
              </p:ext>
            </p:extLst>
          </p:nvPr>
        </p:nvGraphicFramePr>
        <p:xfrm>
          <a:off x="457200" y="1600200"/>
          <a:ext cx="8229600" cy="4421088"/>
        </p:xfrm>
        <a:graphic>
          <a:graphicData uri="http://schemas.openxmlformats.org/drawingml/2006/table">
            <a:tbl>
              <a:tblPr firstRow="1" bandRow="1">
                <a:tableStyleId>{5C22544A-7EE6-4342-B048-85BDC9FD1C3A}</a:tableStyleId>
              </a:tblPr>
              <a:tblGrid>
                <a:gridCol w="4114800"/>
                <a:gridCol w="4114800"/>
              </a:tblGrid>
              <a:tr h="1756792">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9</a:t>
                      </a:r>
                      <a:endParaRPr lang="en-GB" dirty="0"/>
                    </a:p>
                  </a:txBody>
                  <a:tcPr/>
                </a:tc>
                <a:tc>
                  <a:txBody>
                    <a:bodyPr/>
                    <a:lstStyle/>
                    <a:p>
                      <a:pPr algn="ctr"/>
                      <a:r>
                        <a:rPr lang="en-GB" dirty="0" smtClean="0"/>
                        <a:t>10</a:t>
                      </a:r>
                      <a:endParaRPr lang="en-GB" dirty="0"/>
                    </a:p>
                  </a:txBody>
                  <a:tcPr/>
                </a:tc>
              </a:tr>
              <a:tr h="1800200">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11</a:t>
                      </a:r>
                      <a:endParaRPr lang="en-GB" dirty="0"/>
                    </a:p>
                  </a:txBody>
                  <a:tcPr/>
                </a:tc>
                <a:tc>
                  <a:txBody>
                    <a:bodyPr/>
                    <a:lstStyle/>
                    <a:p>
                      <a:pPr algn="ctr"/>
                      <a:r>
                        <a:rPr lang="en-GB" dirty="0" smtClean="0"/>
                        <a:t>12</a:t>
                      </a:r>
                      <a:endParaRPr lang="en-GB" dirty="0"/>
                    </a:p>
                  </a:txBody>
                  <a:tcPr/>
                </a:tc>
              </a:tr>
            </a:tbl>
          </a:graphicData>
        </a:graphic>
      </p:graphicFrame>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573267"/>
            <a:ext cx="1296144" cy="173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509788"/>
            <a:ext cx="24574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899" y="3802466"/>
            <a:ext cx="2189981" cy="1818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8700" y="377341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9315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46174414"/>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17</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18</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19</a:t>
                      </a:r>
                      <a:endParaRPr lang="en-GB" sz="2400" dirty="0"/>
                    </a:p>
                  </a:txBody>
                  <a:tcPr/>
                </a:tc>
              </a:tr>
              <a:tr h="370840">
                <a:tc>
                  <a:txBody>
                    <a:bodyPr/>
                    <a:lstStyle/>
                    <a:p>
                      <a:pPr algn="ctr"/>
                      <a:r>
                        <a:rPr lang="en-GB" sz="2400" dirty="0" smtClean="0">
                          <a:solidFill>
                            <a:srgbClr val="FF0000"/>
                          </a:solidFill>
                        </a:rPr>
                        <a:t>D</a:t>
                      </a:r>
                    </a:p>
                    <a:p>
                      <a:pPr algn="ctr"/>
                      <a:endParaRPr lang="en-GB" sz="2400" dirty="0">
                        <a:solidFill>
                          <a:srgbClr val="FF0000"/>
                        </a:solidFill>
                      </a:endParaRPr>
                    </a:p>
                  </a:txBody>
                  <a:tcPr/>
                </a:tc>
                <a:tc>
                  <a:txBody>
                    <a:bodyPr/>
                    <a:lstStyle/>
                    <a:p>
                      <a:pPr algn="ctr"/>
                      <a:r>
                        <a:rPr lang="en-GB" sz="2400" dirty="0" smtClean="0">
                          <a:solidFill>
                            <a:srgbClr val="FF0000"/>
                          </a:solidFill>
                        </a:rPr>
                        <a:t>20</a:t>
                      </a:r>
                      <a:endParaRPr lang="en-GB" sz="2400" dirty="0">
                        <a:solidFill>
                          <a:srgbClr val="FF0000"/>
                        </a:solidFill>
                      </a:endParaRPr>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21</a:t>
                      </a:r>
                      <a:endParaRPr lang="en-GB" sz="2400" dirty="0"/>
                    </a:p>
                  </a:txBody>
                  <a:tcPr/>
                </a:tc>
              </a:tr>
            </a:tbl>
          </a:graphicData>
        </a:graphic>
      </p:graphicFrame>
      <p:sp>
        <p:nvSpPr>
          <p:cNvPr id="3" name="TextBox 2"/>
          <p:cNvSpPr txBox="1"/>
          <p:nvPr/>
        </p:nvSpPr>
        <p:spPr>
          <a:xfrm>
            <a:off x="827584" y="548680"/>
            <a:ext cx="7056784" cy="1569660"/>
          </a:xfrm>
          <a:prstGeom prst="rect">
            <a:avLst/>
          </a:prstGeom>
          <a:noFill/>
        </p:spPr>
        <p:txBody>
          <a:bodyPr wrap="square" rtlCol="0">
            <a:spAutoFit/>
          </a:bodyPr>
          <a:lstStyle/>
          <a:p>
            <a:pPr algn="ctr"/>
            <a:r>
              <a:rPr lang="en-GB" sz="2400" dirty="0" smtClean="0"/>
              <a:t>In 2010 the longest match ever held at Wimbledon took place between John </a:t>
            </a:r>
            <a:r>
              <a:rPr lang="en-GB" sz="2400" dirty="0" err="1" smtClean="0"/>
              <a:t>Isner</a:t>
            </a:r>
            <a:r>
              <a:rPr lang="en-GB" sz="2400" dirty="0" smtClean="0"/>
              <a:t> and Nicolas </a:t>
            </a:r>
            <a:r>
              <a:rPr lang="en-GB" sz="2400" dirty="0" err="1" smtClean="0"/>
              <a:t>Mahut</a:t>
            </a:r>
            <a:r>
              <a:rPr lang="en-GB" sz="2400" dirty="0" smtClean="0"/>
              <a:t>, with the score 6-4 3-6 6-7 7-6 70-68? How many ball changes were there?</a:t>
            </a:r>
            <a:endParaRPr lang="en-GB" sz="2400" dirty="0"/>
          </a:p>
        </p:txBody>
      </p:sp>
    </p:spTree>
    <p:extLst>
      <p:ext uri="{BB962C8B-B14F-4D97-AF65-F5344CB8AC3E}">
        <p14:creationId xmlns:p14="http://schemas.microsoft.com/office/powerpoint/2010/main" val="1459865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89406288"/>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Bessie</a:t>
                      </a:r>
                      <a:r>
                        <a:rPr lang="en-GB" sz="2400" baseline="0" dirty="0" smtClean="0"/>
                        <a:t> </a:t>
                      </a:r>
                      <a:r>
                        <a:rPr lang="en-GB" sz="2400" baseline="0" dirty="0" err="1" smtClean="0"/>
                        <a:t>Oughtred</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Bertha</a:t>
                      </a:r>
                      <a:r>
                        <a:rPr lang="en-GB" sz="2400" baseline="0" dirty="0" smtClean="0"/>
                        <a:t> </a:t>
                      </a:r>
                      <a:r>
                        <a:rPr lang="en-GB" sz="2400" baseline="0" dirty="0" err="1" smtClean="0"/>
                        <a:t>Oughtred</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Bessie</a:t>
                      </a:r>
                      <a:r>
                        <a:rPr lang="en-GB" sz="2400" baseline="0" dirty="0" smtClean="0"/>
                        <a:t> Jackson</a:t>
                      </a:r>
                      <a:endParaRPr lang="en-GB" sz="2400" dirty="0"/>
                    </a:p>
                  </a:txBody>
                  <a:tcPr/>
                </a:tc>
              </a:tr>
              <a:tr h="370840">
                <a:tc>
                  <a:txBody>
                    <a:bodyPr/>
                    <a:lstStyle/>
                    <a:p>
                      <a:pPr algn="ctr"/>
                      <a:r>
                        <a:rPr lang="en-GB" sz="2400" dirty="0" smtClean="0">
                          <a:solidFill>
                            <a:schemeClr val="tx1"/>
                          </a:solidFill>
                        </a:rPr>
                        <a:t>D</a:t>
                      </a:r>
                    </a:p>
                    <a:p>
                      <a:pPr algn="ctr"/>
                      <a:endParaRPr lang="en-GB" sz="2400" dirty="0">
                        <a:solidFill>
                          <a:schemeClr val="tx1"/>
                        </a:solidFill>
                      </a:endParaRPr>
                    </a:p>
                  </a:txBody>
                  <a:tcPr/>
                </a:tc>
                <a:tc>
                  <a:txBody>
                    <a:bodyPr/>
                    <a:lstStyle/>
                    <a:p>
                      <a:pPr algn="ctr"/>
                      <a:r>
                        <a:rPr lang="en-GB" sz="2400" dirty="0" smtClean="0">
                          <a:solidFill>
                            <a:schemeClr val="tx1"/>
                          </a:solidFill>
                        </a:rPr>
                        <a:t>Bertha</a:t>
                      </a:r>
                      <a:r>
                        <a:rPr lang="en-GB" sz="2400" baseline="0" dirty="0" smtClean="0">
                          <a:solidFill>
                            <a:schemeClr val="tx1"/>
                          </a:solidFill>
                        </a:rPr>
                        <a:t> Jackson</a:t>
                      </a:r>
                      <a:endParaRPr lang="en-GB" sz="2400" dirty="0">
                        <a:solidFill>
                          <a:schemeClr val="tx1"/>
                        </a:solidFill>
                      </a:endParaRPr>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Did</a:t>
                      </a:r>
                      <a:r>
                        <a:rPr lang="en-GB" sz="2400" baseline="0" dirty="0" smtClean="0"/>
                        <a:t> not really exist</a:t>
                      </a:r>
                      <a:endParaRPr lang="en-GB" sz="2400" dirty="0"/>
                    </a:p>
                  </a:txBody>
                  <a:tcPr/>
                </a:tc>
              </a:tr>
            </a:tbl>
          </a:graphicData>
        </a:graphic>
      </p:graphicFrame>
      <p:sp>
        <p:nvSpPr>
          <p:cNvPr id="3" name="TextBox 2"/>
          <p:cNvSpPr txBox="1"/>
          <p:nvPr/>
        </p:nvSpPr>
        <p:spPr>
          <a:xfrm>
            <a:off x="1691680" y="995535"/>
            <a:ext cx="4608512" cy="461665"/>
          </a:xfrm>
          <a:prstGeom prst="rect">
            <a:avLst/>
          </a:prstGeom>
          <a:noFill/>
        </p:spPr>
        <p:txBody>
          <a:bodyPr wrap="square" rtlCol="0">
            <a:spAutoFit/>
          </a:bodyPr>
          <a:lstStyle/>
          <a:p>
            <a:pPr algn="ctr"/>
            <a:r>
              <a:rPr lang="en-GB" sz="2400" dirty="0" smtClean="0"/>
              <a:t>What was Aunt Bessie’s real name?</a:t>
            </a:r>
            <a:endParaRPr lang="en-GB" sz="2400" dirty="0"/>
          </a:p>
        </p:txBody>
      </p:sp>
      <p:pic>
        <p:nvPicPr>
          <p:cNvPr id="2050" name="Picture 2" descr="http://t2.gstatic.com/images?q=tbn:ANd9GcTGhEMWYfIyUt61YWV1a6MtR8SJ3Gv6LrfBY1eDoiEiMVYvHseft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823787"/>
            <a:ext cx="2286000"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262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5191422"/>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Bessie</a:t>
                      </a:r>
                      <a:r>
                        <a:rPr lang="en-GB" sz="2400" baseline="0" dirty="0" smtClean="0"/>
                        <a:t> </a:t>
                      </a:r>
                      <a:r>
                        <a:rPr lang="en-GB" sz="2400" baseline="0" dirty="0" err="1" smtClean="0"/>
                        <a:t>Oughtred</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Bertha</a:t>
                      </a:r>
                      <a:r>
                        <a:rPr lang="en-GB" sz="2400" baseline="0" dirty="0" smtClean="0"/>
                        <a:t> </a:t>
                      </a:r>
                      <a:r>
                        <a:rPr lang="en-GB" sz="2400" baseline="0" dirty="0" err="1" smtClean="0"/>
                        <a:t>Oughtred</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Bessie</a:t>
                      </a:r>
                      <a:r>
                        <a:rPr lang="en-GB" sz="2400" baseline="0" dirty="0" smtClean="0"/>
                        <a:t> Jackson</a:t>
                      </a:r>
                      <a:endParaRPr lang="en-GB" sz="2400" dirty="0"/>
                    </a:p>
                  </a:txBody>
                  <a:tcPr/>
                </a:tc>
              </a:tr>
              <a:tr h="370840">
                <a:tc>
                  <a:txBody>
                    <a:bodyPr/>
                    <a:lstStyle/>
                    <a:p>
                      <a:pPr algn="ctr"/>
                      <a:r>
                        <a:rPr lang="en-GB" sz="2400" dirty="0" smtClean="0">
                          <a:solidFill>
                            <a:schemeClr val="tx1"/>
                          </a:solidFill>
                        </a:rPr>
                        <a:t>D</a:t>
                      </a:r>
                    </a:p>
                    <a:p>
                      <a:pPr algn="ctr"/>
                      <a:endParaRPr lang="en-GB" sz="2400" dirty="0">
                        <a:solidFill>
                          <a:schemeClr val="tx1"/>
                        </a:solidFill>
                      </a:endParaRPr>
                    </a:p>
                  </a:txBody>
                  <a:tcPr/>
                </a:tc>
                <a:tc>
                  <a:txBody>
                    <a:bodyPr/>
                    <a:lstStyle/>
                    <a:p>
                      <a:pPr algn="ctr"/>
                      <a:r>
                        <a:rPr lang="en-GB" sz="2400" dirty="0" smtClean="0">
                          <a:solidFill>
                            <a:schemeClr val="tx1"/>
                          </a:solidFill>
                        </a:rPr>
                        <a:t>Bertha</a:t>
                      </a:r>
                      <a:r>
                        <a:rPr lang="en-GB" sz="2400" baseline="0" dirty="0" smtClean="0">
                          <a:solidFill>
                            <a:schemeClr val="tx1"/>
                          </a:solidFill>
                        </a:rPr>
                        <a:t> Jackson</a:t>
                      </a:r>
                      <a:endParaRPr lang="en-GB" sz="2400" dirty="0">
                        <a:solidFill>
                          <a:schemeClr val="tx1"/>
                        </a:solidFill>
                      </a:endParaRPr>
                    </a:p>
                  </a:txBody>
                  <a:tcPr/>
                </a:tc>
              </a:tr>
              <a:tr h="370840">
                <a:tc>
                  <a:txBody>
                    <a:bodyPr/>
                    <a:lstStyle/>
                    <a:p>
                      <a:pPr algn="ctr"/>
                      <a:r>
                        <a:rPr lang="en-GB" sz="2400" dirty="0" smtClean="0">
                          <a:solidFill>
                            <a:srgbClr val="FF0000"/>
                          </a:solidFill>
                        </a:rPr>
                        <a:t>E</a:t>
                      </a:r>
                    </a:p>
                    <a:p>
                      <a:pPr algn="ctr"/>
                      <a:endParaRPr lang="en-GB" sz="2400" dirty="0">
                        <a:solidFill>
                          <a:srgbClr val="FF0000"/>
                        </a:solidFill>
                      </a:endParaRPr>
                    </a:p>
                  </a:txBody>
                  <a:tcPr/>
                </a:tc>
                <a:tc>
                  <a:txBody>
                    <a:bodyPr/>
                    <a:lstStyle/>
                    <a:p>
                      <a:pPr algn="ctr"/>
                      <a:r>
                        <a:rPr lang="en-GB" sz="2400" dirty="0" smtClean="0">
                          <a:solidFill>
                            <a:srgbClr val="FF0000"/>
                          </a:solidFill>
                        </a:rPr>
                        <a:t>Did</a:t>
                      </a:r>
                      <a:r>
                        <a:rPr lang="en-GB" sz="2400" baseline="0" dirty="0" smtClean="0">
                          <a:solidFill>
                            <a:srgbClr val="FF0000"/>
                          </a:solidFill>
                        </a:rPr>
                        <a:t> not really exist</a:t>
                      </a:r>
                      <a:endParaRPr lang="en-GB" sz="2400" dirty="0">
                        <a:solidFill>
                          <a:srgbClr val="FF0000"/>
                        </a:solidFill>
                      </a:endParaRPr>
                    </a:p>
                  </a:txBody>
                  <a:tcPr/>
                </a:tc>
              </a:tr>
            </a:tbl>
          </a:graphicData>
        </a:graphic>
      </p:graphicFrame>
      <p:sp>
        <p:nvSpPr>
          <p:cNvPr id="3" name="TextBox 2"/>
          <p:cNvSpPr txBox="1"/>
          <p:nvPr/>
        </p:nvSpPr>
        <p:spPr>
          <a:xfrm>
            <a:off x="1691680" y="995535"/>
            <a:ext cx="4608512" cy="461665"/>
          </a:xfrm>
          <a:prstGeom prst="rect">
            <a:avLst/>
          </a:prstGeom>
          <a:noFill/>
        </p:spPr>
        <p:txBody>
          <a:bodyPr wrap="square" rtlCol="0">
            <a:spAutoFit/>
          </a:bodyPr>
          <a:lstStyle/>
          <a:p>
            <a:pPr algn="ctr"/>
            <a:r>
              <a:rPr lang="en-GB" sz="2400" dirty="0" smtClean="0"/>
              <a:t>What was Aunt Bessie’s real name?</a:t>
            </a:r>
            <a:endParaRPr lang="en-GB" sz="2400" dirty="0"/>
          </a:p>
        </p:txBody>
      </p:sp>
      <p:pic>
        <p:nvPicPr>
          <p:cNvPr id="2050" name="Picture 2" descr="http://t2.gstatic.com/images?q=tbn:ANd9GcTGhEMWYfIyUt61YWV1a6MtR8SJ3Gv6LrfBY1eDoiEiMVYvHseft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823787"/>
            <a:ext cx="2286000"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0609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00529327"/>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Cooked</a:t>
                      </a:r>
                      <a:r>
                        <a:rPr lang="en-GB" sz="2400" baseline="0" dirty="0" smtClean="0"/>
                        <a:t> Spaghetti</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Cooked</a:t>
                      </a:r>
                      <a:r>
                        <a:rPr lang="en-GB" sz="2400" baseline="0" dirty="0" smtClean="0"/>
                        <a:t> Macaroni</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Sweet</a:t>
                      </a:r>
                      <a:r>
                        <a:rPr lang="en-GB" sz="2400" baseline="0" dirty="0" smtClean="0"/>
                        <a:t> Mustard Pickle</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Cucumber</a:t>
                      </a:r>
                      <a:r>
                        <a:rPr lang="en-GB" sz="2400" baseline="0" dirty="0" smtClean="0"/>
                        <a:t> Pickle</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Green</a:t>
                      </a:r>
                      <a:r>
                        <a:rPr lang="en-GB" sz="2400" baseline="0" dirty="0" smtClean="0"/>
                        <a:t> Tomato Chutney</a:t>
                      </a:r>
                      <a:endParaRPr lang="en-GB" sz="2400" dirty="0"/>
                    </a:p>
                  </a:txBody>
                  <a:tcPr/>
                </a:tc>
              </a:tr>
            </a:tbl>
          </a:graphicData>
        </a:graphic>
      </p:graphicFrame>
      <p:sp>
        <p:nvSpPr>
          <p:cNvPr id="3" name="TextBox 2"/>
          <p:cNvSpPr txBox="1"/>
          <p:nvPr/>
        </p:nvSpPr>
        <p:spPr>
          <a:xfrm>
            <a:off x="1187624" y="908720"/>
            <a:ext cx="6552727" cy="1384995"/>
          </a:xfrm>
          <a:prstGeom prst="rect">
            <a:avLst/>
          </a:prstGeom>
          <a:noFill/>
        </p:spPr>
        <p:txBody>
          <a:bodyPr wrap="square" rtlCol="0">
            <a:spAutoFit/>
          </a:bodyPr>
          <a:lstStyle/>
          <a:p>
            <a:pPr algn="ctr"/>
            <a:r>
              <a:rPr lang="en-GB" sz="2800" dirty="0" smtClean="0"/>
              <a:t>In 1934 the 57 Heinz varieties were listed? Which was not amongst them?</a:t>
            </a:r>
          </a:p>
          <a:p>
            <a:pPr algn="ctr"/>
            <a:r>
              <a:rPr lang="en-GB" sz="2800" dirty="0" smtClean="0"/>
              <a:t>*************</a:t>
            </a:r>
            <a:endParaRPr lang="en-GB" sz="2800" dirty="0"/>
          </a:p>
        </p:txBody>
      </p:sp>
    </p:spTree>
    <p:extLst>
      <p:ext uri="{BB962C8B-B14F-4D97-AF65-F5344CB8AC3E}">
        <p14:creationId xmlns:p14="http://schemas.microsoft.com/office/powerpoint/2010/main" val="1297935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73172833"/>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Cooked</a:t>
                      </a:r>
                      <a:r>
                        <a:rPr lang="en-GB" sz="2400" baseline="0" dirty="0" smtClean="0"/>
                        <a:t> Spaghetti</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Cooked</a:t>
                      </a:r>
                      <a:r>
                        <a:rPr lang="en-GB" sz="2400" baseline="0" dirty="0" smtClean="0"/>
                        <a:t> Macaroni</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Sweet</a:t>
                      </a:r>
                      <a:r>
                        <a:rPr lang="en-GB" sz="2400" baseline="0" dirty="0" smtClean="0"/>
                        <a:t> Mustard Pickle</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Cucumber</a:t>
                      </a:r>
                      <a:r>
                        <a:rPr lang="en-GB" sz="2400" baseline="0" dirty="0" smtClean="0"/>
                        <a:t> Pickle</a:t>
                      </a:r>
                      <a:endParaRPr lang="en-GB" sz="2400" dirty="0"/>
                    </a:p>
                  </a:txBody>
                  <a:tcPr/>
                </a:tc>
              </a:tr>
              <a:tr h="370840">
                <a:tc>
                  <a:txBody>
                    <a:bodyPr/>
                    <a:lstStyle/>
                    <a:p>
                      <a:pPr algn="ctr"/>
                      <a:r>
                        <a:rPr lang="en-GB" sz="2400" dirty="0" smtClean="0">
                          <a:solidFill>
                            <a:srgbClr val="FF0000"/>
                          </a:solidFill>
                        </a:rPr>
                        <a:t>E</a:t>
                      </a:r>
                    </a:p>
                    <a:p>
                      <a:pPr algn="ctr"/>
                      <a:endParaRPr lang="en-GB" sz="2400" dirty="0">
                        <a:solidFill>
                          <a:srgbClr val="FF0000"/>
                        </a:solidFill>
                      </a:endParaRPr>
                    </a:p>
                  </a:txBody>
                  <a:tcPr/>
                </a:tc>
                <a:tc>
                  <a:txBody>
                    <a:bodyPr/>
                    <a:lstStyle/>
                    <a:p>
                      <a:pPr algn="ctr"/>
                      <a:r>
                        <a:rPr lang="en-GB" sz="2400" dirty="0" smtClean="0">
                          <a:solidFill>
                            <a:srgbClr val="FF0000"/>
                          </a:solidFill>
                        </a:rPr>
                        <a:t>Green</a:t>
                      </a:r>
                      <a:r>
                        <a:rPr lang="en-GB" sz="2400" baseline="0" dirty="0" smtClean="0">
                          <a:solidFill>
                            <a:srgbClr val="FF0000"/>
                          </a:solidFill>
                        </a:rPr>
                        <a:t> Tomato Chutney</a:t>
                      </a:r>
                      <a:endParaRPr lang="en-GB" sz="2400" dirty="0">
                        <a:solidFill>
                          <a:srgbClr val="FF0000"/>
                        </a:solidFill>
                      </a:endParaRPr>
                    </a:p>
                  </a:txBody>
                  <a:tcPr/>
                </a:tc>
              </a:tr>
            </a:tbl>
          </a:graphicData>
        </a:graphic>
      </p:graphicFrame>
      <p:sp>
        <p:nvSpPr>
          <p:cNvPr id="3" name="TextBox 2"/>
          <p:cNvSpPr txBox="1"/>
          <p:nvPr/>
        </p:nvSpPr>
        <p:spPr>
          <a:xfrm>
            <a:off x="1187624" y="908720"/>
            <a:ext cx="6552727" cy="954107"/>
          </a:xfrm>
          <a:prstGeom prst="rect">
            <a:avLst/>
          </a:prstGeom>
          <a:noFill/>
        </p:spPr>
        <p:txBody>
          <a:bodyPr wrap="square" rtlCol="0">
            <a:spAutoFit/>
          </a:bodyPr>
          <a:lstStyle/>
          <a:p>
            <a:pPr algn="ctr"/>
            <a:r>
              <a:rPr lang="en-GB" sz="2800" dirty="0" smtClean="0"/>
              <a:t>In 1934 the 57 Heinz varieties were listed? Which was not amongst them?</a:t>
            </a:r>
            <a:endParaRPr lang="en-GB" sz="2800" dirty="0"/>
          </a:p>
        </p:txBody>
      </p:sp>
    </p:spTree>
    <p:extLst>
      <p:ext uri="{BB962C8B-B14F-4D97-AF65-F5344CB8AC3E}">
        <p14:creationId xmlns:p14="http://schemas.microsoft.com/office/powerpoint/2010/main" val="23235734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3848" y="1412776"/>
            <a:ext cx="1795363" cy="861774"/>
          </a:xfrm>
          <a:prstGeom prst="rect">
            <a:avLst/>
          </a:prstGeom>
          <a:noFill/>
        </p:spPr>
        <p:txBody>
          <a:bodyPr wrap="none" rtlCol="0">
            <a:spAutoFit/>
          </a:bodyPr>
          <a:lstStyle/>
          <a:p>
            <a:r>
              <a:rPr lang="en-GB" sz="5000" dirty="0" smtClean="0"/>
              <a:t>Target</a:t>
            </a:r>
            <a:endParaRPr lang="en-GB" sz="5000" dirty="0"/>
          </a:p>
        </p:txBody>
      </p:sp>
      <p:sp>
        <p:nvSpPr>
          <p:cNvPr id="3" name="TextBox 2"/>
          <p:cNvSpPr txBox="1"/>
          <p:nvPr/>
        </p:nvSpPr>
        <p:spPr>
          <a:xfrm>
            <a:off x="1115617" y="2564904"/>
            <a:ext cx="7128792" cy="2677656"/>
          </a:xfrm>
          <a:prstGeom prst="rect">
            <a:avLst/>
          </a:prstGeom>
          <a:noFill/>
        </p:spPr>
        <p:txBody>
          <a:bodyPr wrap="square" rtlCol="0">
            <a:spAutoFit/>
          </a:bodyPr>
          <a:lstStyle/>
          <a:p>
            <a:pPr algn="ctr"/>
            <a:r>
              <a:rPr lang="en-GB" sz="2400" dirty="0" smtClean="0"/>
              <a:t>Your target was 6000 points. Did you meet, or even surpass, the target?</a:t>
            </a:r>
          </a:p>
          <a:p>
            <a:pPr algn="ctr"/>
            <a:r>
              <a:rPr lang="en-GB" sz="2400" dirty="0" smtClean="0"/>
              <a:t>In the penultimate round you have to identify 20 birds which are, once again, in alphabetical order. </a:t>
            </a:r>
          </a:p>
          <a:p>
            <a:pPr algn="ctr"/>
            <a:r>
              <a:rPr lang="en-GB" sz="2400" dirty="0" smtClean="0"/>
              <a:t>I think you will identify 15, giving you a total of 3000 points.</a:t>
            </a:r>
          </a:p>
          <a:p>
            <a:pPr algn="ctr"/>
            <a:r>
              <a:rPr lang="en-GB" sz="2400" dirty="0" smtClean="0"/>
              <a:t>Therefore your overall target is 9000 points.</a:t>
            </a:r>
            <a:endParaRPr lang="en-GB" sz="2400" dirty="0"/>
          </a:p>
        </p:txBody>
      </p:sp>
    </p:spTree>
    <p:extLst>
      <p:ext uri="{BB962C8B-B14F-4D97-AF65-F5344CB8AC3E}">
        <p14:creationId xmlns:p14="http://schemas.microsoft.com/office/powerpoint/2010/main" val="4518857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How many birds can you identify? </a:t>
            </a:r>
            <a:r>
              <a:rPr lang="en-GB" sz="3200" dirty="0"/>
              <a:t>2</a:t>
            </a:r>
            <a:r>
              <a:rPr lang="en-GB" sz="3200" dirty="0" smtClean="0"/>
              <a:t>00 </a:t>
            </a:r>
            <a:r>
              <a:rPr lang="en-GB" sz="3200" dirty="0" smtClean="0"/>
              <a:t>pts for </a:t>
            </a:r>
            <a:r>
              <a:rPr lang="en-GB" sz="3200" dirty="0" smtClean="0"/>
              <a:t>each</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38717685"/>
              </p:ext>
            </p:extLst>
          </p:nvPr>
        </p:nvGraphicFramePr>
        <p:xfrm>
          <a:off x="457200" y="1600200"/>
          <a:ext cx="8229600" cy="4421088"/>
        </p:xfrm>
        <a:graphic>
          <a:graphicData uri="http://schemas.openxmlformats.org/drawingml/2006/table">
            <a:tbl>
              <a:tblPr firstRow="1" bandRow="1">
                <a:tableStyleId>{5C22544A-7EE6-4342-B048-85BDC9FD1C3A}</a:tableStyleId>
              </a:tblPr>
              <a:tblGrid>
                <a:gridCol w="4114800"/>
                <a:gridCol w="4114800"/>
              </a:tblGrid>
              <a:tr h="1756792">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1</a:t>
                      </a:r>
                      <a:endParaRPr lang="en-GB" dirty="0"/>
                    </a:p>
                  </a:txBody>
                  <a:tcPr/>
                </a:tc>
                <a:tc>
                  <a:txBody>
                    <a:bodyPr/>
                    <a:lstStyle/>
                    <a:p>
                      <a:pPr algn="ctr"/>
                      <a:r>
                        <a:rPr lang="en-GB" dirty="0" smtClean="0"/>
                        <a:t>2</a:t>
                      </a:r>
                      <a:endParaRPr lang="en-GB" dirty="0"/>
                    </a:p>
                  </a:txBody>
                  <a:tcPr/>
                </a:tc>
              </a:tr>
              <a:tr h="1800200">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3</a:t>
                      </a:r>
                      <a:endParaRPr lang="en-GB" dirty="0"/>
                    </a:p>
                  </a:txBody>
                  <a:tcPr/>
                </a:tc>
                <a:tc>
                  <a:txBody>
                    <a:bodyPr/>
                    <a:lstStyle/>
                    <a:p>
                      <a:pPr algn="ctr"/>
                      <a:r>
                        <a:rPr lang="en-GB" dirty="0" smtClean="0"/>
                        <a:t>4</a:t>
                      </a:r>
                      <a:endParaRPr lang="en-GB" dirty="0"/>
                    </a:p>
                  </a:txBody>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55325"/>
            <a:ext cx="2203698" cy="164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096" y="1655325"/>
            <a:ext cx="1710432" cy="171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369" y="3843323"/>
            <a:ext cx="2145886" cy="1716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817" y="3816957"/>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4768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How many birds can you identify? </a:t>
            </a:r>
            <a:r>
              <a:rPr lang="en-GB" sz="3200" dirty="0"/>
              <a:t>2</a:t>
            </a:r>
            <a:r>
              <a:rPr lang="en-GB" sz="3200" dirty="0" smtClean="0"/>
              <a:t>00 </a:t>
            </a:r>
            <a:r>
              <a:rPr lang="en-GB" sz="3200" dirty="0" smtClean="0"/>
              <a:t>pts for </a:t>
            </a:r>
            <a:r>
              <a:rPr lang="en-GB" sz="3200" dirty="0" smtClean="0"/>
              <a:t>each</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6684648"/>
              </p:ext>
            </p:extLst>
          </p:nvPr>
        </p:nvGraphicFramePr>
        <p:xfrm>
          <a:off x="457200" y="1600200"/>
          <a:ext cx="8229600" cy="4421088"/>
        </p:xfrm>
        <a:graphic>
          <a:graphicData uri="http://schemas.openxmlformats.org/drawingml/2006/table">
            <a:tbl>
              <a:tblPr firstRow="1" bandRow="1">
                <a:tableStyleId>{5C22544A-7EE6-4342-B048-85BDC9FD1C3A}</a:tableStyleId>
              </a:tblPr>
              <a:tblGrid>
                <a:gridCol w="4114800"/>
                <a:gridCol w="4114800"/>
              </a:tblGrid>
              <a:tr h="1756792">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5</a:t>
                      </a:r>
                      <a:endParaRPr lang="en-GB" dirty="0"/>
                    </a:p>
                  </a:txBody>
                  <a:tcPr/>
                </a:tc>
                <a:tc>
                  <a:txBody>
                    <a:bodyPr/>
                    <a:lstStyle/>
                    <a:p>
                      <a:pPr algn="ctr"/>
                      <a:r>
                        <a:rPr lang="en-GB" dirty="0" smtClean="0"/>
                        <a:t>6</a:t>
                      </a:r>
                      <a:endParaRPr lang="en-GB" dirty="0"/>
                    </a:p>
                  </a:txBody>
                  <a:tcPr/>
                </a:tc>
              </a:tr>
              <a:tr h="1800200">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7</a:t>
                      </a:r>
                      <a:endParaRPr lang="en-GB" dirty="0"/>
                    </a:p>
                  </a:txBody>
                  <a:tcPr/>
                </a:tc>
                <a:tc>
                  <a:txBody>
                    <a:bodyPr/>
                    <a:lstStyle/>
                    <a:p>
                      <a:pPr algn="ctr"/>
                      <a:r>
                        <a:rPr lang="en-GB" dirty="0" smtClean="0"/>
                        <a:t>8</a:t>
                      </a:r>
                      <a:endParaRPr lang="en-GB" dirty="0"/>
                    </a:p>
                  </a:txBody>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180" y="1518196"/>
            <a:ext cx="2016224" cy="179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547044"/>
            <a:ext cx="1469145" cy="183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2954" y="3861048"/>
            <a:ext cx="1720675" cy="17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7375" y="3781189"/>
            <a:ext cx="1590681" cy="181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4768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How many birds can you identify? </a:t>
            </a:r>
            <a:r>
              <a:rPr lang="en-GB" sz="3200" dirty="0"/>
              <a:t>2</a:t>
            </a:r>
            <a:r>
              <a:rPr lang="en-GB" sz="3200" dirty="0" smtClean="0"/>
              <a:t>00 </a:t>
            </a:r>
            <a:r>
              <a:rPr lang="en-GB" sz="3200" dirty="0" smtClean="0"/>
              <a:t>pts for </a:t>
            </a:r>
            <a:r>
              <a:rPr lang="en-GB" sz="3200" dirty="0" smtClean="0"/>
              <a:t>each</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59940387"/>
              </p:ext>
            </p:extLst>
          </p:nvPr>
        </p:nvGraphicFramePr>
        <p:xfrm>
          <a:off x="457200" y="1600200"/>
          <a:ext cx="8229600" cy="4421088"/>
        </p:xfrm>
        <a:graphic>
          <a:graphicData uri="http://schemas.openxmlformats.org/drawingml/2006/table">
            <a:tbl>
              <a:tblPr firstRow="1" bandRow="1">
                <a:tableStyleId>{5C22544A-7EE6-4342-B048-85BDC9FD1C3A}</a:tableStyleId>
              </a:tblPr>
              <a:tblGrid>
                <a:gridCol w="4114800"/>
                <a:gridCol w="4114800"/>
              </a:tblGrid>
              <a:tr h="1756792">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9</a:t>
                      </a:r>
                      <a:endParaRPr lang="en-GB" dirty="0"/>
                    </a:p>
                  </a:txBody>
                  <a:tcPr/>
                </a:tc>
                <a:tc>
                  <a:txBody>
                    <a:bodyPr/>
                    <a:lstStyle/>
                    <a:p>
                      <a:pPr algn="ctr"/>
                      <a:r>
                        <a:rPr lang="en-GB" dirty="0" smtClean="0"/>
                        <a:t>10</a:t>
                      </a:r>
                      <a:endParaRPr lang="en-GB" dirty="0"/>
                    </a:p>
                  </a:txBody>
                  <a:tcPr/>
                </a:tc>
              </a:tr>
              <a:tr h="1800200">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11</a:t>
                      </a:r>
                      <a:endParaRPr lang="en-GB" dirty="0"/>
                    </a:p>
                  </a:txBody>
                  <a:tcPr/>
                </a:tc>
                <a:tc>
                  <a:txBody>
                    <a:bodyPr/>
                    <a:lstStyle/>
                    <a:p>
                      <a:pPr algn="ctr"/>
                      <a:r>
                        <a:rPr lang="en-GB" dirty="0" smtClean="0"/>
                        <a:t>12</a:t>
                      </a:r>
                      <a:endParaRPr lang="en-GB" dirty="0"/>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73349"/>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025" y="1673349"/>
            <a:ext cx="233246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212" y="3794050"/>
            <a:ext cx="2710532" cy="180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7025" y="3767068"/>
            <a:ext cx="2366616" cy="183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4768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How many birds can you identify? </a:t>
            </a:r>
            <a:r>
              <a:rPr lang="en-GB" sz="3200" dirty="0"/>
              <a:t>2</a:t>
            </a:r>
            <a:r>
              <a:rPr lang="en-GB" sz="3200" dirty="0" smtClean="0"/>
              <a:t>00 </a:t>
            </a:r>
            <a:r>
              <a:rPr lang="en-GB" sz="3200" dirty="0" smtClean="0"/>
              <a:t>pts for </a:t>
            </a:r>
            <a:r>
              <a:rPr lang="en-GB" sz="3200" dirty="0" smtClean="0"/>
              <a:t>each</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88662850"/>
              </p:ext>
            </p:extLst>
          </p:nvPr>
        </p:nvGraphicFramePr>
        <p:xfrm>
          <a:off x="457200" y="1600200"/>
          <a:ext cx="8229600" cy="4421088"/>
        </p:xfrm>
        <a:graphic>
          <a:graphicData uri="http://schemas.openxmlformats.org/drawingml/2006/table">
            <a:tbl>
              <a:tblPr firstRow="1" bandRow="1">
                <a:tableStyleId>{5C22544A-7EE6-4342-B048-85BDC9FD1C3A}</a:tableStyleId>
              </a:tblPr>
              <a:tblGrid>
                <a:gridCol w="4114800"/>
                <a:gridCol w="4114800"/>
              </a:tblGrid>
              <a:tr h="1756792">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13</a:t>
                      </a:r>
                      <a:endParaRPr lang="en-GB" dirty="0"/>
                    </a:p>
                  </a:txBody>
                  <a:tcPr/>
                </a:tc>
                <a:tc>
                  <a:txBody>
                    <a:bodyPr/>
                    <a:lstStyle/>
                    <a:p>
                      <a:pPr algn="ctr"/>
                      <a:r>
                        <a:rPr lang="en-GB" dirty="0" smtClean="0"/>
                        <a:t>14</a:t>
                      </a:r>
                      <a:endParaRPr lang="en-GB" dirty="0"/>
                    </a:p>
                  </a:txBody>
                  <a:tcPr/>
                </a:tc>
              </a:tr>
              <a:tr h="1800200">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15</a:t>
                      </a:r>
                      <a:endParaRPr lang="en-GB" dirty="0"/>
                    </a:p>
                  </a:txBody>
                  <a:tcPr/>
                </a:tc>
                <a:tc>
                  <a:txBody>
                    <a:bodyPr/>
                    <a:lstStyle/>
                    <a:p>
                      <a:pPr algn="ctr"/>
                      <a:r>
                        <a:rPr lang="en-GB" dirty="0" smtClean="0"/>
                        <a:t>16</a:t>
                      </a:r>
                      <a:endParaRPr lang="en-GB" dirty="0"/>
                    </a:p>
                  </a:txBody>
                  <a:tcP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556792"/>
            <a:ext cx="2286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513384"/>
            <a:ext cx="187220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848472"/>
            <a:ext cx="2286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2402" y="3771329"/>
            <a:ext cx="1791643" cy="179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476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How many flowers can you identify? 50 pts for </a:t>
            </a:r>
            <a:r>
              <a:rPr lang="en-GB" sz="3200" dirty="0" smtClean="0"/>
              <a:t>each</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9694999"/>
              </p:ext>
            </p:extLst>
          </p:nvPr>
        </p:nvGraphicFramePr>
        <p:xfrm>
          <a:off x="457200" y="1600200"/>
          <a:ext cx="8229600" cy="4421088"/>
        </p:xfrm>
        <a:graphic>
          <a:graphicData uri="http://schemas.openxmlformats.org/drawingml/2006/table">
            <a:tbl>
              <a:tblPr firstRow="1" bandRow="1">
                <a:tableStyleId>{5C22544A-7EE6-4342-B048-85BDC9FD1C3A}</a:tableStyleId>
              </a:tblPr>
              <a:tblGrid>
                <a:gridCol w="4114800"/>
                <a:gridCol w="4114800"/>
              </a:tblGrid>
              <a:tr h="1756792">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13</a:t>
                      </a:r>
                      <a:endParaRPr lang="en-GB" dirty="0"/>
                    </a:p>
                  </a:txBody>
                  <a:tcPr/>
                </a:tc>
                <a:tc>
                  <a:txBody>
                    <a:bodyPr/>
                    <a:lstStyle/>
                    <a:p>
                      <a:pPr algn="ctr"/>
                      <a:r>
                        <a:rPr lang="en-GB" dirty="0" smtClean="0"/>
                        <a:t>14</a:t>
                      </a:r>
                      <a:endParaRPr lang="en-GB" dirty="0"/>
                    </a:p>
                  </a:txBody>
                  <a:tcPr/>
                </a:tc>
              </a:tr>
              <a:tr h="1800200">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15</a:t>
                      </a:r>
                      <a:endParaRPr lang="en-GB" dirty="0"/>
                    </a:p>
                  </a:txBody>
                  <a:tcPr/>
                </a:tc>
                <a:tc>
                  <a:txBody>
                    <a:bodyPr/>
                    <a:lstStyle/>
                    <a:p>
                      <a:pPr algn="ctr"/>
                      <a:r>
                        <a:rPr lang="en-GB" dirty="0" smtClean="0"/>
                        <a:t>16</a:t>
                      </a:r>
                      <a:endParaRPr lang="en-GB" dirty="0"/>
                    </a:p>
                  </a:txBody>
                  <a:tcPr/>
                </a:tc>
              </a:tr>
            </a:tbl>
          </a:graphicData>
        </a:graphic>
      </p:graphicFrame>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95450"/>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695450"/>
            <a:ext cx="2212672"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39" y="3770114"/>
            <a:ext cx="2638425"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9751" y="3804991"/>
            <a:ext cx="1205362" cy="181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9315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How many birds can you identify? </a:t>
            </a:r>
            <a:r>
              <a:rPr lang="en-GB" sz="3200" dirty="0"/>
              <a:t>2</a:t>
            </a:r>
            <a:r>
              <a:rPr lang="en-GB" sz="3200" dirty="0" smtClean="0"/>
              <a:t>00 </a:t>
            </a:r>
            <a:r>
              <a:rPr lang="en-GB" sz="3200" dirty="0" smtClean="0"/>
              <a:t>pts for </a:t>
            </a:r>
            <a:r>
              <a:rPr lang="en-GB" sz="3200" dirty="0" smtClean="0"/>
              <a:t>each</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81909576"/>
              </p:ext>
            </p:extLst>
          </p:nvPr>
        </p:nvGraphicFramePr>
        <p:xfrm>
          <a:off x="457200" y="1600200"/>
          <a:ext cx="8229600" cy="4421088"/>
        </p:xfrm>
        <a:graphic>
          <a:graphicData uri="http://schemas.openxmlformats.org/drawingml/2006/table">
            <a:tbl>
              <a:tblPr firstRow="1" bandRow="1">
                <a:tableStyleId>{5C22544A-7EE6-4342-B048-85BDC9FD1C3A}</a:tableStyleId>
              </a:tblPr>
              <a:tblGrid>
                <a:gridCol w="4114800"/>
                <a:gridCol w="4114800"/>
              </a:tblGrid>
              <a:tr h="1756792">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17</a:t>
                      </a:r>
                      <a:endParaRPr lang="en-GB" dirty="0"/>
                    </a:p>
                  </a:txBody>
                  <a:tcPr/>
                </a:tc>
                <a:tc>
                  <a:txBody>
                    <a:bodyPr/>
                    <a:lstStyle/>
                    <a:p>
                      <a:pPr algn="ctr"/>
                      <a:r>
                        <a:rPr lang="en-GB" dirty="0" smtClean="0"/>
                        <a:t>18</a:t>
                      </a:r>
                      <a:endParaRPr lang="en-GB" dirty="0"/>
                    </a:p>
                  </a:txBody>
                  <a:tcPr/>
                </a:tc>
              </a:tr>
              <a:tr h="1800200">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19</a:t>
                      </a:r>
                      <a:endParaRPr lang="en-GB" dirty="0"/>
                    </a:p>
                  </a:txBody>
                  <a:tcPr/>
                </a:tc>
                <a:tc>
                  <a:txBody>
                    <a:bodyPr/>
                    <a:lstStyle/>
                    <a:p>
                      <a:pPr algn="ctr"/>
                      <a:r>
                        <a:rPr lang="en-GB" dirty="0" smtClean="0"/>
                        <a:t>20</a:t>
                      </a:r>
                      <a:endParaRPr lang="en-GB" dirty="0"/>
                    </a:p>
                  </a:txBody>
                  <a:tcPr/>
                </a:tc>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556792"/>
            <a:ext cx="1596926" cy="180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499593"/>
            <a:ext cx="24765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043" y="3834539"/>
            <a:ext cx="1944216" cy="178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6584" y="3834539"/>
            <a:ext cx="1675524" cy="1744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4768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p:txBody>
          <a:bodyPr/>
          <a:lstStyle/>
          <a:p>
            <a:pPr marL="0" indent="0" algn="ctr">
              <a:buNone/>
            </a:pPr>
            <a:r>
              <a:rPr lang="en-GB" dirty="0" smtClean="0"/>
              <a:t>Have you made a note of all 20 answers?</a:t>
            </a:r>
          </a:p>
          <a:p>
            <a:pPr marL="0" indent="0" algn="ctr">
              <a:buNone/>
            </a:pPr>
            <a:r>
              <a:rPr lang="en-GB" dirty="0" smtClean="0"/>
              <a:t>Your target is to get at least 15 correct.</a:t>
            </a:r>
            <a:endParaRPr lang="en-GB" dirty="0"/>
          </a:p>
        </p:txBody>
      </p:sp>
    </p:spTree>
    <p:extLst>
      <p:ext uri="{BB962C8B-B14F-4D97-AF65-F5344CB8AC3E}">
        <p14:creationId xmlns:p14="http://schemas.microsoft.com/office/powerpoint/2010/main" val="3909176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2</a:t>
            </a:r>
            <a:r>
              <a:rPr lang="en-GB" sz="3200" dirty="0" smtClean="0"/>
              <a:t>00 </a:t>
            </a:r>
            <a:r>
              <a:rPr lang="en-GB" sz="3200" dirty="0" smtClean="0"/>
              <a:t>pts </a:t>
            </a:r>
            <a:r>
              <a:rPr lang="en-GB" sz="3200" dirty="0" smtClean="0"/>
              <a:t>each</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566952"/>
              </p:ext>
            </p:extLst>
          </p:nvPr>
        </p:nvGraphicFramePr>
        <p:xfrm>
          <a:off x="457200" y="1196975"/>
          <a:ext cx="8229600" cy="3708400"/>
        </p:xfrm>
        <a:graphic>
          <a:graphicData uri="http://schemas.openxmlformats.org/drawingml/2006/table">
            <a:tbl>
              <a:tblPr firstRow="1" bandRow="1">
                <a:tableStyleId>{5C22544A-7EE6-4342-B048-85BDC9FD1C3A}</a:tableStyleId>
              </a:tblPr>
              <a:tblGrid>
                <a:gridCol w="946448"/>
                <a:gridCol w="3168352"/>
                <a:gridCol w="936104"/>
                <a:gridCol w="3178696"/>
              </a:tblGrid>
              <a:tr h="370840">
                <a:tc>
                  <a:txBody>
                    <a:bodyPr/>
                    <a:lstStyle/>
                    <a:p>
                      <a:pPr algn="ctr"/>
                      <a:r>
                        <a:rPr lang="en-GB" dirty="0" smtClean="0"/>
                        <a:t>1</a:t>
                      </a:r>
                      <a:endParaRPr lang="en-GB" dirty="0"/>
                    </a:p>
                  </a:txBody>
                  <a:tcPr/>
                </a:tc>
                <a:tc>
                  <a:txBody>
                    <a:bodyPr/>
                    <a:lstStyle/>
                    <a:p>
                      <a:pPr algn="ctr"/>
                      <a:r>
                        <a:rPr lang="en-GB" dirty="0" smtClean="0"/>
                        <a:t>Albatross</a:t>
                      </a:r>
                      <a:endParaRPr lang="en-GB" dirty="0"/>
                    </a:p>
                  </a:txBody>
                  <a:tcPr/>
                </a:tc>
                <a:tc>
                  <a:txBody>
                    <a:bodyPr/>
                    <a:lstStyle/>
                    <a:p>
                      <a:pPr algn="ctr"/>
                      <a:r>
                        <a:rPr lang="en-GB" dirty="0" smtClean="0"/>
                        <a:t>11</a:t>
                      </a:r>
                      <a:endParaRPr lang="en-GB" dirty="0"/>
                    </a:p>
                  </a:txBody>
                  <a:tcPr/>
                </a:tc>
                <a:tc>
                  <a:txBody>
                    <a:bodyPr/>
                    <a:lstStyle/>
                    <a:p>
                      <a:pPr algn="ctr"/>
                      <a:r>
                        <a:rPr lang="en-GB" dirty="0" smtClean="0"/>
                        <a:t>Lyre</a:t>
                      </a:r>
                      <a:r>
                        <a:rPr lang="en-GB" baseline="0" dirty="0" smtClean="0"/>
                        <a:t>bird</a:t>
                      </a:r>
                      <a:endParaRPr lang="en-GB" dirty="0"/>
                    </a:p>
                  </a:txBody>
                  <a:tcPr/>
                </a:tc>
              </a:tr>
              <a:tr h="370840">
                <a:tc>
                  <a:txBody>
                    <a:bodyPr/>
                    <a:lstStyle/>
                    <a:p>
                      <a:pPr algn="ctr"/>
                      <a:r>
                        <a:rPr lang="en-GB" dirty="0" smtClean="0"/>
                        <a:t>2</a:t>
                      </a:r>
                      <a:endParaRPr lang="en-GB" dirty="0"/>
                    </a:p>
                  </a:txBody>
                  <a:tcPr/>
                </a:tc>
                <a:tc>
                  <a:txBody>
                    <a:bodyPr/>
                    <a:lstStyle/>
                    <a:p>
                      <a:pPr algn="ctr"/>
                      <a:r>
                        <a:rPr lang="en-GB" dirty="0" err="1" smtClean="0"/>
                        <a:t>Bluetit</a:t>
                      </a:r>
                      <a:endParaRPr lang="en-GB" dirty="0"/>
                    </a:p>
                  </a:txBody>
                  <a:tcPr/>
                </a:tc>
                <a:tc>
                  <a:txBody>
                    <a:bodyPr/>
                    <a:lstStyle/>
                    <a:p>
                      <a:pPr algn="ctr"/>
                      <a:r>
                        <a:rPr lang="en-GB" dirty="0" smtClean="0"/>
                        <a:t>12</a:t>
                      </a:r>
                      <a:endParaRPr lang="en-GB" dirty="0"/>
                    </a:p>
                  </a:txBody>
                  <a:tcPr/>
                </a:tc>
                <a:tc>
                  <a:txBody>
                    <a:bodyPr/>
                    <a:lstStyle/>
                    <a:p>
                      <a:pPr algn="ctr"/>
                      <a:r>
                        <a:rPr lang="en-GB" dirty="0" smtClean="0"/>
                        <a:t>Magpie</a:t>
                      </a:r>
                      <a:endParaRPr lang="en-GB" dirty="0"/>
                    </a:p>
                  </a:txBody>
                  <a:tcPr/>
                </a:tc>
              </a:tr>
              <a:tr h="370840">
                <a:tc>
                  <a:txBody>
                    <a:bodyPr/>
                    <a:lstStyle/>
                    <a:p>
                      <a:pPr algn="ctr"/>
                      <a:r>
                        <a:rPr lang="en-GB" dirty="0" smtClean="0"/>
                        <a:t>3</a:t>
                      </a:r>
                      <a:endParaRPr lang="en-GB" dirty="0"/>
                    </a:p>
                  </a:txBody>
                  <a:tcPr/>
                </a:tc>
                <a:tc>
                  <a:txBody>
                    <a:bodyPr/>
                    <a:lstStyle/>
                    <a:p>
                      <a:pPr algn="ctr"/>
                      <a:r>
                        <a:rPr lang="en-GB" dirty="0" smtClean="0"/>
                        <a:t>Cormorant</a:t>
                      </a:r>
                      <a:endParaRPr lang="en-GB" dirty="0"/>
                    </a:p>
                  </a:txBody>
                  <a:tcPr/>
                </a:tc>
                <a:tc>
                  <a:txBody>
                    <a:bodyPr/>
                    <a:lstStyle/>
                    <a:p>
                      <a:pPr algn="ctr"/>
                      <a:r>
                        <a:rPr lang="en-GB" dirty="0" smtClean="0"/>
                        <a:t>13</a:t>
                      </a:r>
                      <a:endParaRPr lang="en-GB" dirty="0"/>
                    </a:p>
                  </a:txBody>
                  <a:tcPr/>
                </a:tc>
                <a:tc>
                  <a:txBody>
                    <a:bodyPr/>
                    <a:lstStyle/>
                    <a:p>
                      <a:pPr algn="ctr"/>
                      <a:r>
                        <a:rPr lang="en-GB" dirty="0" smtClean="0"/>
                        <a:t>Nightingale</a:t>
                      </a:r>
                      <a:endParaRPr lang="en-GB" dirty="0"/>
                    </a:p>
                  </a:txBody>
                  <a:tcPr/>
                </a:tc>
              </a:tr>
              <a:tr h="370840">
                <a:tc>
                  <a:txBody>
                    <a:bodyPr/>
                    <a:lstStyle/>
                    <a:p>
                      <a:pPr algn="ctr"/>
                      <a:r>
                        <a:rPr lang="en-GB" dirty="0" smtClean="0"/>
                        <a:t>4</a:t>
                      </a:r>
                      <a:endParaRPr lang="en-GB" dirty="0"/>
                    </a:p>
                  </a:txBody>
                  <a:tcPr/>
                </a:tc>
                <a:tc>
                  <a:txBody>
                    <a:bodyPr/>
                    <a:lstStyle/>
                    <a:p>
                      <a:pPr algn="ctr"/>
                      <a:r>
                        <a:rPr lang="en-GB" dirty="0" smtClean="0"/>
                        <a:t>Dove</a:t>
                      </a:r>
                      <a:endParaRPr lang="en-GB" dirty="0"/>
                    </a:p>
                  </a:txBody>
                  <a:tcPr/>
                </a:tc>
                <a:tc>
                  <a:txBody>
                    <a:bodyPr/>
                    <a:lstStyle/>
                    <a:p>
                      <a:pPr algn="ctr"/>
                      <a:r>
                        <a:rPr lang="en-GB" dirty="0" smtClean="0"/>
                        <a:t>14</a:t>
                      </a:r>
                      <a:endParaRPr lang="en-GB" dirty="0"/>
                    </a:p>
                  </a:txBody>
                  <a:tcPr/>
                </a:tc>
                <a:tc>
                  <a:txBody>
                    <a:bodyPr/>
                    <a:lstStyle/>
                    <a:p>
                      <a:pPr algn="ctr"/>
                      <a:r>
                        <a:rPr lang="en-GB" dirty="0" smtClean="0"/>
                        <a:t>Ostrich</a:t>
                      </a:r>
                      <a:endParaRPr lang="en-GB" dirty="0"/>
                    </a:p>
                  </a:txBody>
                  <a:tcPr/>
                </a:tc>
              </a:tr>
              <a:tr h="370840">
                <a:tc>
                  <a:txBody>
                    <a:bodyPr/>
                    <a:lstStyle/>
                    <a:p>
                      <a:pPr algn="ctr"/>
                      <a:r>
                        <a:rPr lang="en-GB" dirty="0" smtClean="0"/>
                        <a:t>5</a:t>
                      </a:r>
                      <a:endParaRPr lang="en-GB" dirty="0"/>
                    </a:p>
                  </a:txBody>
                  <a:tcPr/>
                </a:tc>
                <a:tc>
                  <a:txBody>
                    <a:bodyPr/>
                    <a:lstStyle/>
                    <a:p>
                      <a:pPr algn="ctr"/>
                      <a:r>
                        <a:rPr lang="en-GB" dirty="0" smtClean="0"/>
                        <a:t>Eagle</a:t>
                      </a:r>
                      <a:endParaRPr lang="en-GB" dirty="0"/>
                    </a:p>
                  </a:txBody>
                  <a:tcPr/>
                </a:tc>
                <a:tc>
                  <a:txBody>
                    <a:bodyPr/>
                    <a:lstStyle/>
                    <a:p>
                      <a:pPr algn="ctr"/>
                      <a:r>
                        <a:rPr lang="en-GB" dirty="0" smtClean="0"/>
                        <a:t>15</a:t>
                      </a:r>
                      <a:endParaRPr lang="en-GB" dirty="0"/>
                    </a:p>
                  </a:txBody>
                  <a:tcPr/>
                </a:tc>
                <a:tc>
                  <a:txBody>
                    <a:bodyPr/>
                    <a:lstStyle/>
                    <a:p>
                      <a:pPr algn="ctr"/>
                      <a:r>
                        <a:rPr lang="en-GB" dirty="0" smtClean="0"/>
                        <a:t>Pheasant</a:t>
                      </a:r>
                      <a:endParaRPr lang="en-GB" dirty="0"/>
                    </a:p>
                  </a:txBody>
                  <a:tcPr/>
                </a:tc>
              </a:tr>
              <a:tr h="370840">
                <a:tc>
                  <a:txBody>
                    <a:bodyPr/>
                    <a:lstStyle/>
                    <a:p>
                      <a:pPr algn="ctr"/>
                      <a:r>
                        <a:rPr lang="en-GB" dirty="0" smtClean="0"/>
                        <a:t>6</a:t>
                      </a:r>
                      <a:endParaRPr lang="en-GB" dirty="0"/>
                    </a:p>
                  </a:txBody>
                  <a:tcPr/>
                </a:tc>
                <a:tc>
                  <a:txBody>
                    <a:bodyPr/>
                    <a:lstStyle/>
                    <a:p>
                      <a:pPr algn="ctr"/>
                      <a:r>
                        <a:rPr lang="en-GB" dirty="0" smtClean="0"/>
                        <a:t>Falcon</a:t>
                      </a:r>
                      <a:endParaRPr lang="en-GB" dirty="0"/>
                    </a:p>
                  </a:txBody>
                  <a:tcPr/>
                </a:tc>
                <a:tc>
                  <a:txBody>
                    <a:bodyPr/>
                    <a:lstStyle/>
                    <a:p>
                      <a:pPr algn="ctr"/>
                      <a:r>
                        <a:rPr lang="en-GB" dirty="0" smtClean="0"/>
                        <a:t>16</a:t>
                      </a:r>
                      <a:endParaRPr lang="en-GB" dirty="0"/>
                    </a:p>
                  </a:txBody>
                  <a:tcPr/>
                </a:tc>
                <a:tc>
                  <a:txBody>
                    <a:bodyPr/>
                    <a:lstStyle/>
                    <a:p>
                      <a:pPr algn="ctr"/>
                      <a:r>
                        <a:rPr lang="en-GB" dirty="0" smtClean="0"/>
                        <a:t>Quail</a:t>
                      </a:r>
                      <a:endParaRPr lang="en-GB" dirty="0"/>
                    </a:p>
                  </a:txBody>
                  <a:tcPr/>
                </a:tc>
              </a:tr>
              <a:tr h="370840">
                <a:tc>
                  <a:txBody>
                    <a:bodyPr/>
                    <a:lstStyle/>
                    <a:p>
                      <a:pPr algn="ctr"/>
                      <a:r>
                        <a:rPr lang="en-GB" dirty="0" smtClean="0"/>
                        <a:t>7</a:t>
                      </a:r>
                      <a:endParaRPr lang="en-GB" dirty="0"/>
                    </a:p>
                  </a:txBody>
                  <a:tcPr/>
                </a:tc>
                <a:tc>
                  <a:txBody>
                    <a:bodyPr/>
                    <a:lstStyle/>
                    <a:p>
                      <a:pPr algn="ctr"/>
                      <a:r>
                        <a:rPr lang="en-GB" dirty="0" smtClean="0"/>
                        <a:t>Goldfinch</a:t>
                      </a:r>
                      <a:endParaRPr lang="en-GB" dirty="0"/>
                    </a:p>
                  </a:txBody>
                  <a:tcPr/>
                </a:tc>
                <a:tc>
                  <a:txBody>
                    <a:bodyPr/>
                    <a:lstStyle/>
                    <a:p>
                      <a:pPr algn="ctr"/>
                      <a:r>
                        <a:rPr lang="en-GB" dirty="0" smtClean="0"/>
                        <a:t>17</a:t>
                      </a:r>
                      <a:endParaRPr lang="en-GB" dirty="0"/>
                    </a:p>
                  </a:txBody>
                  <a:tcPr/>
                </a:tc>
                <a:tc>
                  <a:txBody>
                    <a:bodyPr/>
                    <a:lstStyle/>
                    <a:p>
                      <a:pPr algn="ctr"/>
                      <a:r>
                        <a:rPr lang="en-GB" dirty="0" smtClean="0"/>
                        <a:t>Razorbill</a:t>
                      </a:r>
                      <a:endParaRPr lang="en-GB" dirty="0"/>
                    </a:p>
                  </a:txBody>
                  <a:tcPr/>
                </a:tc>
              </a:tr>
              <a:tr h="370840">
                <a:tc>
                  <a:txBody>
                    <a:bodyPr/>
                    <a:lstStyle/>
                    <a:p>
                      <a:pPr algn="ctr"/>
                      <a:r>
                        <a:rPr lang="en-GB" dirty="0" smtClean="0"/>
                        <a:t>8</a:t>
                      </a:r>
                      <a:endParaRPr lang="en-GB" dirty="0"/>
                    </a:p>
                  </a:txBody>
                  <a:tcPr/>
                </a:tc>
                <a:tc>
                  <a:txBody>
                    <a:bodyPr/>
                    <a:lstStyle/>
                    <a:p>
                      <a:pPr algn="ctr"/>
                      <a:r>
                        <a:rPr lang="en-GB" dirty="0" smtClean="0"/>
                        <a:t>Heron</a:t>
                      </a:r>
                      <a:endParaRPr lang="en-GB" dirty="0"/>
                    </a:p>
                  </a:txBody>
                  <a:tcPr/>
                </a:tc>
                <a:tc>
                  <a:txBody>
                    <a:bodyPr/>
                    <a:lstStyle/>
                    <a:p>
                      <a:pPr algn="ctr"/>
                      <a:r>
                        <a:rPr lang="en-GB" dirty="0" smtClean="0"/>
                        <a:t>18</a:t>
                      </a:r>
                      <a:endParaRPr lang="en-GB" dirty="0"/>
                    </a:p>
                  </a:txBody>
                  <a:tcPr/>
                </a:tc>
                <a:tc>
                  <a:txBody>
                    <a:bodyPr/>
                    <a:lstStyle/>
                    <a:p>
                      <a:pPr algn="ctr"/>
                      <a:r>
                        <a:rPr lang="en-GB" dirty="0" smtClean="0"/>
                        <a:t>Tawny</a:t>
                      </a:r>
                      <a:r>
                        <a:rPr lang="en-GB" baseline="0" dirty="0" smtClean="0"/>
                        <a:t> Owl</a:t>
                      </a:r>
                      <a:endParaRPr lang="en-GB" dirty="0"/>
                    </a:p>
                  </a:txBody>
                  <a:tcPr/>
                </a:tc>
              </a:tr>
              <a:tr h="370840">
                <a:tc>
                  <a:txBody>
                    <a:bodyPr/>
                    <a:lstStyle/>
                    <a:p>
                      <a:pPr algn="ctr"/>
                      <a:r>
                        <a:rPr lang="en-GB" dirty="0" smtClean="0"/>
                        <a:t>9</a:t>
                      </a:r>
                      <a:endParaRPr lang="en-GB" dirty="0"/>
                    </a:p>
                  </a:txBody>
                  <a:tcPr/>
                </a:tc>
                <a:tc>
                  <a:txBody>
                    <a:bodyPr/>
                    <a:lstStyle/>
                    <a:p>
                      <a:pPr algn="ctr"/>
                      <a:r>
                        <a:rPr lang="en-GB" dirty="0" smtClean="0"/>
                        <a:t>Jay</a:t>
                      </a:r>
                      <a:endParaRPr lang="en-GB" dirty="0"/>
                    </a:p>
                  </a:txBody>
                  <a:tcPr/>
                </a:tc>
                <a:tc>
                  <a:txBody>
                    <a:bodyPr/>
                    <a:lstStyle/>
                    <a:p>
                      <a:pPr algn="ctr"/>
                      <a:r>
                        <a:rPr lang="en-GB" dirty="0" smtClean="0"/>
                        <a:t>19</a:t>
                      </a:r>
                      <a:endParaRPr lang="en-GB" dirty="0"/>
                    </a:p>
                  </a:txBody>
                  <a:tcPr/>
                </a:tc>
                <a:tc>
                  <a:txBody>
                    <a:bodyPr/>
                    <a:lstStyle/>
                    <a:p>
                      <a:pPr algn="ctr"/>
                      <a:r>
                        <a:rPr lang="en-GB" dirty="0" smtClean="0"/>
                        <a:t>Vulture</a:t>
                      </a:r>
                      <a:endParaRPr lang="en-GB" dirty="0"/>
                    </a:p>
                  </a:txBody>
                  <a:tcPr/>
                </a:tc>
              </a:tr>
              <a:tr h="370840">
                <a:tc>
                  <a:txBody>
                    <a:bodyPr/>
                    <a:lstStyle/>
                    <a:p>
                      <a:pPr algn="ctr"/>
                      <a:r>
                        <a:rPr lang="en-GB" dirty="0" smtClean="0"/>
                        <a:t>10</a:t>
                      </a:r>
                      <a:endParaRPr lang="en-GB" dirty="0"/>
                    </a:p>
                  </a:txBody>
                  <a:tcPr/>
                </a:tc>
                <a:tc>
                  <a:txBody>
                    <a:bodyPr/>
                    <a:lstStyle/>
                    <a:p>
                      <a:pPr algn="ctr"/>
                      <a:r>
                        <a:rPr lang="en-GB" dirty="0" smtClean="0"/>
                        <a:t>Kingfisher</a:t>
                      </a:r>
                      <a:endParaRPr lang="en-GB" dirty="0"/>
                    </a:p>
                  </a:txBody>
                  <a:tcPr/>
                </a:tc>
                <a:tc>
                  <a:txBody>
                    <a:bodyPr/>
                    <a:lstStyle/>
                    <a:p>
                      <a:pPr algn="ctr"/>
                      <a:r>
                        <a:rPr lang="en-GB" dirty="0" smtClean="0"/>
                        <a:t>20</a:t>
                      </a:r>
                      <a:endParaRPr lang="en-GB" dirty="0"/>
                    </a:p>
                  </a:txBody>
                  <a:tcPr/>
                </a:tc>
                <a:tc>
                  <a:txBody>
                    <a:bodyPr/>
                    <a:lstStyle/>
                    <a:p>
                      <a:pPr algn="ctr"/>
                      <a:r>
                        <a:rPr lang="en-GB" dirty="0" smtClean="0"/>
                        <a:t>Wren</a:t>
                      </a:r>
                      <a:endParaRPr lang="en-GB" dirty="0"/>
                    </a:p>
                  </a:txBody>
                  <a:tcPr/>
                </a:tc>
              </a:tr>
            </a:tbl>
          </a:graphicData>
        </a:graphic>
      </p:graphicFrame>
    </p:spTree>
    <p:extLst>
      <p:ext uri="{BB962C8B-B14F-4D97-AF65-F5344CB8AC3E}">
        <p14:creationId xmlns:p14="http://schemas.microsoft.com/office/powerpoint/2010/main" val="25754423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a:t>
            </a:r>
            <a:endParaRPr lang="en-GB" dirty="0"/>
          </a:p>
        </p:txBody>
      </p:sp>
      <p:sp>
        <p:nvSpPr>
          <p:cNvPr id="3" name="Content Placeholder 2"/>
          <p:cNvSpPr>
            <a:spLocks noGrp="1"/>
          </p:cNvSpPr>
          <p:nvPr>
            <p:ph idx="1"/>
          </p:nvPr>
        </p:nvSpPr>
        <p:spPr/>
        <p:txBody>
          <a:bodyPr/>
          <a:lstStyle/>
          <a:p>
            <a:pPr marL="0" indent="0" algn="ctr">
              <a:buNone/>
            </a:pPr>
            <a:r>
              <a:rPr lang="en-GB" dirty="0" smtClean="0"/>
              <a:t>Did you meet, or even surpass, the target of 3000 points on this round?</a:t>
            </a:r>
          </a:p>
          <a:p>
            <a:pPr marL="0" indent="0" algn="ctr">
              <a:buNone/>
            </a:pPr>
            <a:r>
              <a:rPr lang="en-GB" dirty="0" smtClean="0"/>
              <a:t>Are you meeting, or even surpassing, the overall target of 9000 points so far?</a:t>
            </a:r>
            <a:endParaRPr lang="en-GB" dirty="0"/>
          </a:p>
        </p:txBody>
      </p:sp>
    </p:spTree>
    <p:extLst>
      <p:ext uri="{BB962C8B-B14F-4D97-AF65-F5344CB8AC3E}">
        <p14:creationId xmlns:p14="http://schemas.microsoft.com/office/powerpoint/2010/main" val="1010064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flourish</a:t>
            </a:r>
            <a:endParaRPr lang="en-GB" dirty="0"/>
          </a:p>
        </p:txBody>
      </p:sp>
      <p:sp>
        <p:nvSpPr>
          <p:cNvPr id="3" name="Content Placeholder 2"/>
          <p:cNvSpPr>
            <a:spLocks noGrp="1"/>
          </p:cNvSpPr>
          <p:nvPr>
            <p:ph idx="1"/>
          </p:nvPr>
        </p:nvSpPr>
        <p:spPr/>
        <p:txBody>
          <a:bodyPr/>
          <a:lstStyle/>
          <a:p>
            <a:pPr marL="0" indent="0" algn="ctr">
              <a:buNone/>
            </a:pPr>
            <a:r>
              <a:rPr lang="en-GB" dirty="0" smtClean="0"/>
              <a:t>In the final furlong you have 10 further questions to gamble on.</a:t>
            </a:r>
          </a:p>
          <a:p>
            <a:pPr marL="0" indent="0" algn="ctr">
              <a:buNone/>
            </a:pPr>
            <a:r>
              <a:rPr lang="en-GB" dirty="0" smtClean="0"/>
              <a:t>The rules remain the same. You can stake up to half the points you own on each question, winning or losing that number of points depending whether you get the answer correct or not.</a:t>
            </a:r>
          </a:p>
          <a:p>
            <a:pPr marL="0" indent="0" algn="ctr">
              <a:buNone/>
            </a:pPr>
            <a:r>
              <a:rPr lang="en-GB" dirty="0" smtClean="0"/>
              <a:t>Your final target is 20,000 points</a:t>
            </a:r>
            <a:endParaRPr lang="en-GB" dirty="0"/>
          </a:p>
        </p:txBody>
      </p:sp>
    </p:spTree>
    <p:extLst>
      <p:ext uri="{BB962C8B-B14F-4D97-AF65-F5344CB8AC3E}">
        <p14:creationId xmlns:p14="http://schemas.microsoft.com/office/powerpoint/2010/main" val="17407607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83222396"/>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8p</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10p</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17p</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20p</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36p</a:t>
                      </a:r>
                      <a:endParaRPr lang="en-GB" sz="2400" dirty="0"/>
                    </a:p>
                  </a:txBody>
                  <a:tcPr/>
                </a:tc>
              </a:tr>
            </a:tbl>
          </a:graphicData>
        </a:graphic>
      </p:graphicFrame>
      <p:sp>
        <p:nvSpPr>
          <p:cNvPr id="3" name="TextBox 2"/>
          <p:cNvSpPr txBox="1"/>
          <p:nvPr/>
        </p:nvSpPr>
        <p:spPr>
          <a:xfrm>
            <a:off x="1835696" y="620688"/>
            <a:ext cx="5760640" cy="1569660"/>
          </a:xfrm>
          <a:prstGeom prst="rect">
            <a:avLst/>
          </a:prstGeom>
          <a:noFill/>
        </p:spPr>
        <p:txBody>
          <a:bodyPr wrap="square" rtlCol="0">
            <a:spAutoFit/>
          </a:bodyPr>
          <a:lstStyle/>
          <a:p>
            <a:pPr algn="ctr"/>
            <a:r>
              <a:rPr lang="en-GB" sz="3200" dirty="0" smtClean="0"/>
              <a:t>Today a pint of beer costs £2.20 in The Bull. What was the price in 1960?</a:t>
            </a:r>
            <a:endParaRPr lang="en-GB" sz="3200" dirty="0"/>
          </a:p>
        </p:txBody>
      </p:sp>
    </p:spTree>
    <p:extLst>
      <p:ext uri="{BB962C8B-B14F-4D97-AF65-F5344CB8AC3E}">
        <p14:creationId xmlns:p14="http://schemas.microsoft.com/office/powerpoint/2010/main" val="34336934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36570085"/>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solidFill>
                            <a:srgbClr val="FF0000"/>
                          </a:solidFill>
                        </a:rPr>
                        <a:t>A</a:t>
                      </a:r>
                    </a:p>
                    <a:p>
                      <a:pPr algn="ctr"/>
                      <a:endParaRPr lang="en-GB" sz="2400" dirty="0">
                        <a:solidFill>
                          <a:srgbClr val="FF0000"/>
                        </a:solidFill>
                      </a:endParaRPr>
                    </a:p>
                  </a:txBody>
                  <a:tcPr/>
                </a:tc>
                <a:tc>
                  <a:txBody>
                    <a:bodyPr/>
                    <a:lstStyle/>
                    <a:p>
                      <a:pPr algn="ctr"/>
                      <a:r>
                        <a:rPr lang="en-GB" sz="2400" dirty="0" smtClean="0">
                          <a:solidFill>
                            <a:srgbClr val="FF0000"/>
                          </a:solidFill>
                        </a:rPr>
                        <a:t>8p</a:t>
                      </a:r>
                      <a:endParaRPr lang="en-GB" sz="2400" dirty="0">
                        <a:solidFill>
                          <a:srgbClr val="FF0000"/>
                        </a:solidFill>
                      </a:endParaRPr>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10p</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17p</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20p</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36p</a:t>
                      </a:r>
                      <a:endParaRPr lang="en-GB" sz="2400" dirty="0"/>
                    </a:p>
                  </a:txBody>
                  <a:tcPr/>
                </a:tc>
              </a:tr>
            </a:tbl>
          </a:graphicData>
        </a:graphic>
      </p:graphicFrame>
      <p:sp>
        <p:nvSpPr>
          <p:cNvPr id="3" name="TextBox 2"/>
          <p:cNvSpPr txBox="1"/>
          <p:nvPr/>
        </p:nvSpPr>
        <p:spPr>
          <a:xfrm>
            <a:off x="1835696" y="620688"/>
            <a:ext cx="5760640" cy="1569660"/>
          </a:xfrm>
          <a:prstGeom prst="rect">
            <a:avLst/>
          </a:prstGeom>
          <a:noFill/>
        </p:spPr>
        <p:txBody>
          <a:bodyPr wrap="square" rtlCol="0">
            <a:spAutoFit/>
          </a:bodyPr>
          <a:lstStyle/>
          <a:p>
            <a:pPr algn="ctr"/>
            <a:r>
              <a:rPr lang="en-GB" sz="3200" dirty="0" smtClean="0"/>
              <a:t>Today a pint of beer costs £2.20 in The Bull. What was the price in 1960?</a:t>
            </a:r>
            <a:endParaRPr lang="en-GB" sz="3200" dirty="0"/>
          </a:p>
        </p:txBody>
      </p:sp>
    </p:spTree>
    <p:extLst>
      <p:ext uri="{BB962C8B-B14F-4D97-AF65-F5344CB8AC3E}">
        <p14:creationId xmlns:p14="http://schemas.microsoft.com/office/powerpoint/2010/main" val="31377774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89640007"/>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10</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11</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12</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13</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14</a:t>
                      </a:r>
                      <a:endParaRPr lang="en-GB" sz="2400" dirty="0"/>
                    </a:p>
                  </a:txBody>
                  <a:tcPr/>
                </a:tc>
              </a:tr>
            </a:tbl>
          </a:graphicData>
        </a:graphic>
      </p:graphicFrame>
      <p:sp>
        <p:nvSpPr>
          <p:cNvPr id="3" name="TextBox 2"/>
          <p:cNvSpPr txBox="1"/>
          <p:nvPr/>
        </p:nvSpPr>
        <p:spPr>
          <a:xfrm>
            <a:off x="1547664" y="476672"/>
            <a:ext cx="5976663" cy="830997"/>
          </a:xfrm>
          <a:prstGeom prst="rect">
            <a:avLst/>
          </a:prstGeom>
          <a:noFill/>
        </p:spPr>
        <p:txBody>
          <a:bodyPr wrap="square" rtlCol="0">
            <a:spAutoFit/>
          </a:bodyPr>
          <a:lstStyle/>
          <a:p>
            <a:pPr algn="ctr"/>
            <a:r>
              <a:rPr lang="en-GB" sz="2400" dirty="0" smtClean="0"/>
              <a:t>How many Football League clubs have ‘TON’ within their name?</a:t>
            </a:r>
            <a:endParaRPr lang="en-GB" sz="24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96768749"/>
              </p:ext>
            </p:extLst>
          </p:nvPr>
        </p:nvGraphicFramePr>
        <p:xfrm>
          <a:off x="2123728" y="2420888"/>
          <a:ext cx="4392488" cy="4114800"/>
        </p:xfrm>
        <a:graphic>
          <a:graphicData uri="http://schemas.openxmlformats.org/drawingml/2006/table">
            <a:tbl>
              <a:tblPr firstRow="1" bandRow="1">
                <a:tableStyleId>{5C22544A-7EE6-4342-B048-85BDC9FD1C3A}</a:tableStyleId>
              </a:tblPr>
              <a:tblGrid>
                <a:gridCol w="847219"/>
                <a:gridCol w="3545269"/>
              </a:tblGrid>
              <a:tr h="779755">
                <a:tc>
                  <a:txBody>
                    <a:bodyPr/>
                    <a:lstStyle/>
                    <a:p>
                      <a:pPr algn="ctr"/>
                      <a:r>
                        <a:rPr lang="en-GB" sz="2400" dirty="0" smtClean="0">
                          <a:solidFill>
                            <a:schemeClr val="tx1"/>
                          </a:solidFill>
                        </a:rPr>
                        <a:t>A</a:t>
                      </a:r>
                    </a:p>
                    <a:p>
                      <a:pPr algn="ctr"/>
                      <a:endParaRPr lang="en-GB" sz="2400" dirty="0"/>
                    </a:p>
                  </a:txBody>
                  <a:tcPr/>
                </a:tc>
                <a:tc>
                  <a:txBody>
                    <a:bodyPr/>
                    <a:lstStyle/>
                    <a:p>
                      <a:pPr algn="ctr"/>
                      <a:r>
                        <a:rPr lang="en-GB" sz="2400" dirty="0" smtClean="0">
                          <a:solidFill>
                            <a:schemeClr val="tx1"/>
                          </a:solidFill>
                        </a:rPr>
                        <a:t>10</a:t>
                      </a:r>
                      <a:endParaRPr lang="en-GB" sz="2400" dirty="0">
                        <a:solidFill>
                          <a:schemeClr val="tx1"/>
                        </a:solidFill>
                      </a:endParaRPr>
                    </a:p>
                  </a:txBody>
                  <a:tcPr/>
                </a:tc>
              </a:tr>
              <a:tr h="779755">
                <a:tc>
                  <a:txBody>
                    <a:bodyPr/>
                    <a:lstStyle/>
                    <a:p>
                      <a:pPr algn="ctr"/>
                      <a:r>
                        <a:rPr lang="en-GB" sz="2400" dirty="0" smtClean="0">
                          <a:solidFill>
                            <a:schemeClr val="tx1"/>
                          </a:solidFill>
                        </a:rPr>
                        <a:t>B</a:t>
                      </a:r>
                    </a:p>
                    <a:p>
                      <a:pPr algn="ctr"/>
                      <a:endParaRPr lang="en-GB" sz="2400" dirty="0">
                        <a:solidFill>
                          <a:schemeClr val="tx1"/>
                        </a:solidFill>
                      </a:endParaRPr>
                    </a:p>
                  </a:txBody>
                  <a:tcPr/>
                </a:tc>
                <a:tc>
                  <a:txBody>
                    <a:bodyPr/>
                    <a:lstStyle/>
                    <a:p>
                      <a:pPr algn="ctr"/>
                      <a:r>
                        <a:rPr lang="en-GB" sz="2400" dirty="0" smtClean="0">
                          <a:solidFill>
                            <a:schemeClr val="tx1"/>
                          </a:solidFill>
                        </a:rPr>
                        <a:t>11</a:t>
                      </a:r>
                      <a:endParaRPr lang="en-GB" sz="2400" dirty="0">
                        <a:solidFill>
                          <a:schemeClr val="tx1"/>
                        </a:solidFill>
                      </a:endParaRPr>
                    </a:p>
                  </a:txBody>
                  <a:tcPr/>
                </a:tc>
              </a:tr>
              <a:tr h="779755">
                <a:tc>
                  <a:txBody>
                    <a:bodyPr/>
                    <a:lstStyle/>
                    <a:p>
                      <a:pPr algn="ctr"/>
                      <a:r>
                        <a:rPr lang="en-GB" sz="2400" dirty="0" smtClean="0"/>
                        <a:t>C</a:t>
                      </a:r>
                    </a:p>
                    <a:p>
                      <a:pPr algn="ctr"/>
                      <a:endParaRPr lang="en-GB" sz="2400" dirty="0"/>
                    </a:p>
                  </a:txBody>
                  <a:tcPr/>
                </a:tc>
                <a:tc>
                  <a:txBody>
                    <a:bodyPr/>
                    <a:lstStyle/>
                    <a:p>
                      <a:pPr algn="ctr"/>
                      <a:r>
                        <a:rPr lang="en-GB" sz="2400" dirty="0" smtClean="0"/>
                        <a:t>12</a:t>
                      </a:r>
                      <a:endParaRPr lang="en-GB" sz="2400" dirty="0"/>
                    </a:p>
                  </a:txBody>
                  <a:tcPr/>
                </a:tc>
              </a:tr>
              <a:tr h="779755">
                <a:tc>
                  <a:txBody>
                    <a:bodyPr/>
                    <a:lstStyle/>
                    <a:p>
                      <a:pPr algn="ctr"/>
                      <a:r>
                        <a:rPr lang="en-GB" sz="2400" dirty="0" smtClean="0">
                          <a:solidFill>
                            <a:srgbClr val="C00000"/>
                          </a:solidFill>
                        </a:rPr>
                        <a:t>D</a:t>
                      </a:r>
                    </a:p>
                    <a:p>
                      <a:pPr algn="ctr"/>
                      <a:endParaRPr lang="en-GB" sz="2400" dirty="0">
                        <a:solidFill>
                          <a:srgbClr val="C00000"/>
                        </a:solidFill>
                      </a:endParaRPr>
                    </a:p>
                  </a:txBody>
                  <a:tcPr/>
                </a:tc>
                <a:tc>
                  <a:txBody>
                    <a:bodyPr/>
                    <a:lstStyle/>
                    <a:p>
                      <a:pPr algn="ctr"/>
                      <a:r>
                        <a:rPr lang="en-GB" sz="2400" dirty="0" smtClean="0">
                          <a:solidFill>
                            <a:srgbClr val="C00000"/>
                          </a:solidFill>
                        </a:rPr>
                        <a:t>13</a:t>
                      </a:r>
                      <a:endParaRPr lang="en-GB" sz="2400" dirty="0">
                        <a:solidFill>
                          <a:srgbClr val="C00000"/>
                        </a:solidFill>
                      </a:endParaRPr>
                    </a:p>
                  </a:txBody>
                  <a:tcPr/>
                </a:tc>
              </a:tr>
              <a:tr h="779755">
                <a:tc>
                  <a:txBody>
                    <a:bodyPr/>
                    <a:lstStyle/>
                    <a:p>
                      <a:pPr algn="ctr"/>
                      <a:r>
                        <a:rPr lang="en-GB" sz="2400" dirty="0" smtClean="0"/>
                        <a:t>E</a:t>
                      </a:r>
                    </a:p>
                    <a:p>
                      <a:pPr algn="ctr"/>
                      <a:endParaRPr lang="en-GB" sz="2400" dirty="0"/>
                    </a:p>
                  </a:txBody>
                  <a:tcPr/>
                </a:tc>
                <a:tc>
                  <a:txBody>
                    <a:bodyPr/>
                    <a:lstStyle/>
                    <a:p>
                      <a:pPr algn="ctr"/>
                      <a:r>
                        <a:rPr lang="en-GB" sz="2400" dirty="0" smtClean="0"/>
                        <a:t>14</a:t>
                      </a:r>
                      <a:endParaRPr lang="en-GB" sz="2400" dirty="0"/>
                    </a:p>
                  </a:txBody>
                  <a:tcPr/>
                </a:tc>
              </a:tr>
            </a:tbl>
          </a:graphicData>
        </a:graphic>
      </p:graphicFrame>
      <p:sp>
        <p:nvSpPr>
          <p:cNvPr id="3" name="TextBox 2"/>
          <p:cNvSpPr txBox="1"/>
          <p:nvPr/>
        </p:nvSpPr>
        <p:spPr>
          <a:xfrm>
            <a:off x="899592" y="332655"/>
            <a:ext cx="6984776" cy="2062103"/>
          </a:xfrm>
          <a:prstGeom prst="rect">
            <a:avLst/>
          </a:prstGeom>
          <a:noFill/>
        </p:spPr>
        <p:txBody>
          <a:bodyPr wrap="square" rtlCol="0">
            <a:spAutoFit/>
          </a:bodyPr>
          <a:lstStyle/>
          <a:p>
            <a:pPr algn="ctr"/>
            <a:r>
              <a:rPr lang="en-GB" sz="2800" dirty="0" smtClean="0"/>
              <a:t>How many Football League clubs have ‘TON’ within their name? </a:t>
            </a:r>
          </a:p>
          <a:p>
            <a:pPr algn="ctr"/>
            <a:r>
              <a:rPr lang="en-GB" dirty="0" smtClean="0"/>
              <a:t>Aston Villa, Charlton Athletic, Preston NE, Burton Albion, Leyton Orient,</a:t>
            </a:r>
          </a:p>
          <a:p>
            <a:pPr algn="ctr"/>
            <a:r>
              <a:rPr lang="en-GB" dirty="0" smtClean="0"/>
              <a:t>Northampton Town, Southampton, Brighton &amp; Hove Albion, Milton Keynes Dons, Everton, Wolverhampton Wanderers, Bolton Wanderers, Accrington Stanley  </a:t>
            </a:r>
            <a:endParaRPr lang="en-GB"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62274"/>
          </a:xfrm>
        </p:spPr>
        <p:txBody>
          <a:bodyPr>
            <a:normAutofit fontScale="90000"/>
          </a:bodyPr>
          <a:lstStyle/>
          <a:p>
            <a:r>
              <a:rPr lang="en-GB" sz="2800" dirty="0" smtClean="0"/>
              <a:t>How many of these celebrities real names are correct?</a:t>
            </a:r>
            <a:br>
              <a:rPr lang="en-GB" sz="2800" dirty="0" smtClean="0"/>
            </a:br>
            <a:r>
              <a:rPr lang="en-GB" sz="2800" dirty="0" err="1" smtClean="0"/>
              <a:t>Cilla</a:t>
            </a:r>
            <a:r>
              <a:rPr lang="en-GB" sz="2800" dirty="0" smtClean="0"/>
              <a:t> Black   Priscilla White</a:t>
            </a:r>
            <a:br>
              <a:rPr lang="en-GB" sz="2800" dirty="0" smtClean="0"/>
            </a:br>
            <a:r>
              <a:rPr lang="en-GB" sz="2800" dirty="0" smtClean="0"/>
              <a:t>Dusty Springfield   Dusty Springfield</a:t>
            </a:r>
            <a:br>
              <a:rPr lang="en-GB" sz="2800" dirty="0" smtClean="0"/>
            </a:br>
            <a:r>
              <a:rPr lang="en-GB" sz="2800" dirty="0" smtClean="0"/>
              <a:t>Britney Spears   Britney Spears</a:t>
            </a:r>
            <a:br>
              <a:rPr lang="en-GB" sz="2800" dirty="0" smtClean="0"/>
            </a:br>
            <a:r>
              <a:rPr lang="en-GB" sz="2800" dirty="0" smtClean="0"/>
              <a:t>Jimi Hendrix  Johnny Hendrix</a:t>
            </a:r>
            <a:br>
              <a:rPr lang="en-GB" sz="2800" dirty="0" smtClean="0"/>
            </a:br>
            <a:r>
              <a:rPr lang="en-GB" sz="2800" dirty="0" smtClean="0"/>
              <a:t>Rod Stewart   Roderick Stewart</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3912107"/>
              </p:ext>
            </p:extLst>
          </p:nvPr>
        </p:nvGraphicFramePr>
        <p:xfrm>
          <a:off x="1619672" y="2924945"/>
          <a:ext cx="5904656" cy="3096345"/>
        </p:xfrm>
        <a:graphic>
          <a:graphicData uri="http://schemas.openxmlformats.org/drawingml/2006/table">
            <a:tbl>
              <a:tblPr firstRow="1" bandRow="1">
                <a:tableStyleId>{5C22544A-7EE6-4342-B048-85BDC9FD1C3A}</a:tableStyleId>
              </a:tblPr>
              <a:tblGrid>
                <a:gridCol w="2202658"/>
                <a:gridCol w="3701998"/>
              </a:tblGrid>
              <a:tr h="619269">
                <a:tc>
                  <a:txBody>
                    <a:bodyPr/>
                    <a:lstStyle/>
                    <a:p>
                      <a:pPr algn="ctr"/>
                      <a:r>
                        <a:rPr lang="en-GB" b="0" dirty="0" smtClean="0">
                          <a:solidFill>
                            <a:schemeClr val="tx1"/>
                          </a:solidFill>
                        </a:rPr>
                        <a:t>A</a:t>
                      </a:r>
                      <a:endParaRPr lang="en-GB" b="0" dirty="0"/>
                    </a:p>
                  </a:txBody>
                  <a:tcPr>
                    <a:solidFill>
                      <a:schemeClr val="bg1">
                        <a:lumMod val="95000"/>
                      </a:schemeClr>
                    </a:solidFill>
                  </a:tcPr>
                </a:tc>
                <a:tc>
                  <a:txBody>
                    <a:bodyPr/>
                    <a:lstStyle/>
                    <a:p>
                      <a:pPr algn="ctr"/>
                      <a:r>
                        <a:rPr lang="en-GB" b="0" dirty="0" smtClean="0">
                          <a:solidFill>
                            <a:schemeClr val="tx1"/>
                          </a:solidFill>
                        </a:rPr>
                        <a:t>1</a:t>
                      </a:r>
                      <a:endParaRPr lang="en-GB" b="0" dirty="0">
                        <a:solidFill>
                          <a:schemeClr val="tx1"/>
                        </a:solidFill>
                      </a:endParaRPr>
                    </a:p>
                  </a:txBody>
                  <a:tcPr>
                    <a:solidFill>
                      <a:schemeClr val="bg1">
                        <a:lumMod val="95000"/>
                      </a:schemeClr>
                    </a:solidFill>
                  </a:tcPr>
                </a:tc>
              </a:tr>
              <a:tr h="619269">
                <a:tc>
                  <a:txBody>
                    <a:bodyPr/>
                    <a:lstStyle/>
                    <a:p>
                      <a:pPr algn="ctr"/>
                      <a:r>
                        <a:rPr lang="en-GB" dirty="0" smtClean="0">
                          <a:solidFill>
                            <a:schemeClr val="tx1"/>
                          </a:solidFill>
                        </a:rPr>
                        <a:t>B</a:t>
                      </a:r>
                      <a:endParaRPr lang="en-GB" dirty="0">
                        <a:solidFill>
                          <a:schemeClr val="tx1"/>
                        </a:solidFill>
                      </a:endParaRPr>
                    </a:p>
                  </a:txBody>
                  <a:tcPr/>
                </a:tc>
                <a:tc>
                  <a:txBody>
                    <a:bodyPr/>
                    <a:lstStyle/>
                    <a:p>
                      <a:pPr algn="ctr"/>
                      <a:r>
                        <a:rPr lang="en-GB" dirty="0" smtClean="0"/>
                        <a:t>2</a:t>
                      </a:r>
                      <a:endParaRPr lang="en-GB" dirty="0"/>
                    </a:p>
                  </a:txBody>
                  <a:tcPr/>
                </a:tc>
              </a:tr>
              <a:tr h="619269">
                <a:tc>
                  <a:txBody>
                    <a:bodyPr/>
                    <a:lstStyle/>
                    <a:p>
                      <a:pPr algn="ctr"/>
                      <a:r>
                        <a:rPr lang="en-GB" dirty="0" smtClean="0">
                          <a:solidFill>
                            <a:schemeClr val="tx1"/>
                          </a:solidFill>
                        </a:rPr>
                        <a:t>C</a:t>
                      </a:r>
                      <a:endParaRPr lang="en-GB" dirty="0">
                        <a:solidFill>
                          <a:schemeClr val="tx1"/>
                        </a:solidFill>
                      </a:endParaRPr>
                    </a:p>
                  </a:txBody>
                  <a:tcPr/>
                </a:tc>
                <a:tc>
                  <a:txBody>
                    <a:bodyPr/>
                    <a:lstStyle/>
                    <a:p>
                      <a:pPr algn="ctr"/>
                      <a:r>
                        <a:rPr lang="en-GB" dirty="0" smtClean="0"/>
                        <a:t>3</a:t>
                      </a:r>
                      <a:endParaRPr lang="en-GB" dirty="0"/>
                    </a:p>
                  </a:txBody>
                  <a:tcPr/>
                </a:tc>
              </a:tr>
              <a:tr h="619269">
                <a:tc>
                  <a:txBody>
                    <a:bodyPr/>
                    <a:lstStyle/>
                    <a:p>
                      <a:pPr algn="ctr"/>
                      <a:r>
                        <a:rPr lang="en-GB" dirty="0" smtClean="0">
                          <a:solidFill>
                            <a:schemeClr val="tx1"/>
                          </a:solidFill>
                        </a:rPr>
                        <a:t>D</a:t>
                      </a:r>
                      <a:endParaRPr lang="en-GB" dirty="0">
                        <a:solidFill>
                          <a:schemeClr val="tx1"/>
                        </a:solidFill>
                      </a:endParaRPr>
                    </a:p>
                  </a:txBody>
                  <a:tcPr/>
                </a:tc>
                <a:tc>
                  <a:txBody>
                    <a:bodyPr/>
                    <a:lstStyle/>
                    <a:p>
                      <a:pPr algn="ctr"/>
                      <a:r>
                        <a:rPr lang="en-GB" dirty="0" smtClean="0"/>
                        <a:t>4</a:t>
                      </a:r>
                      <a:endParaRPr lang="en-GB" dirty="0"/>
                    </a:p>
                  </a:txBody>
                  <a:tcPr/>
                </a:tc>
              </a:tr>
              <a:tr h="619269">
                <a:tc>
                  <a:txBody>
                    <a:bodyPr/>
                    <a:lstStyle/>
                    <a:p>
                      <a:pPr algn="ctr"/>
                      <a:r>
                        <a:rPr lang="en-GB" dirty="0" smtClean="0">
                          <a:solidFill>
                            <a:schemeClr val="tx1"/>
                          </a:solidFill>
                        </a:rPr>
                        <a:t>E</a:t>
                      </a:r>
                      <a:endParaRPr lang="en-GB" dirty="0">
                        <a:solidFill>
                          <a:schemeClr val="tx1"/>
                        </a:solidFill>
                      </a:endParaRPr>
                    </a:p>
                  </a:txBody>
                  <a:tcPr/>
                </a:tc>
                <a:tc>
                  <a:txBody>
                    <a:bodyPr/>
                    <a:lstStyle/>
                    <a:p>
                      <a:pPr algn="ctr"/>
                      <a:r>
                        <a:rPr lang="en-GB" dirty="0" smtClean="0"/>
                        <a:t>5</a:t>
                      </a:r>
                      <a:endParaRPr lang="en-GB" dirty="0"/>
                    </a:p>
                  </a:txBody>
                  <a:tcPr/>
                </a:tc>
              </a:tr>
            </a:tbl>
          </a:graphicData>
        </a:graphic>
      </p:graphicFrame>
    </p:spTree>
    <p:extLst>
      <p:ext uri="{BB962C8B-B14F-4D97-AF65-F5344CB8AC3E}">
        <p14:creationId xmlns:p14="http://schemas.microsoft.com/office/powerpoint/2010/main" val="1698535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How many flowers can you identify? 50 pts for </a:t>
            </a:r>
            <a:r>
              <a:rPr lang="en-GB" sz="3200" dirty="0" smtClean="0"/>
              <a:t>each</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69436003"/>
              </p:ext>
            </p:extLst>
          </p:nvPr>
        </p:nvGraphicFramePr>
        <p:xfrm>
          <a:off x="457200" y="1600200"/>
          <a:ext cx="8229600" cy="4421088"/>
        </p:xfrm>
        <a:graphic>
          <a:graphicData uri="http://schemas.openxmlformats.org/drawingml/2006/table">
            <a:tbl>
              <a:tblPr firstRow="1" bandRow="1">
                <a:tableStyleId>{5C22544A-7EE6-4342-B048-85BDC9FD1C3A}</a:tableStyleId>
              </a:tblPr>
              <a:tblGrid>
                <a:gridCol w="4114800"/>
                <a:gridCol w="4114800"/>
              </a:tblGrid>
              <a:tr h="1756792">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17</a:t>
                      </a:r>
                      <a:endParaRPr lang="en-GB" dirty="0"/>
                    </a:p>
                  </a:txBody>
                  <a:tcPr/>
                </a:tc>
                <a:tc>
                  <a:txBody>
                    <a:bodyPr/>
                    <a:lstStyle/>
                    <a:p>
                      <a:pPr algn="ctr"/>
                      <a:r>
                        <a:rPr lang="en-GB" dirty="0" smtClean="0"/>
                        <a:t>18</a:t>
                      </a:r>
                      <a:endParaRPr lang="en-GB" dirty="0"/>
                    </a:p>
                  </a:txBody>
                  <a:tcPr/>
                </a:tc>
              </a:tr>
              <a:tr h="1800200">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432048">
                <a:tc>
                  <a:txBody>
                    <a:bodyPr/>
                    <a:lstStyle/>
                    <a:p>
                      <a:pPr algn="ctr"/>
                      <a:r>
                        <a:rPr lang="en-GB" dirty="0" smtClean="0"/>
                        <a:t>19</a:t>
                      </a:r>
                      <a:endParaRPr lang="en-GB" dirty="0"/>
                    </a:p>
                  </a:txBody>
                  <a:tcPr/>
                </a:tc>
                <a:tc>
                  <a:txBody>
                    <a:bodyPr/>
                    <a:lstStyle/>
                    <a:p>
                      <a:pPr algn="ctr"/>
                      <a:r>
                        <a:rPr lang="en-GB" dirty="0" smtClean="0"/>
                        <a:t>20</a:t>
                      </a:r>
                      <a:endParaRPr lang="en-GB" dirty="0"/>
                    </a:p>
                  </a:txBody>
                  <a:tcPr/>
                </a:tc>
              </a:tr>
            </a:tbl>
          </a:graphicData>
        </a:graphic>
      </p:graphicFrame>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1" y="1606666"/>
            <a:ext cx="2304256" cy="172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606666"/>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519" y="3781292"/>
            <a:ext cx="2390378" cy="178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1174" y="3801539"/>
            <a:ext cx="2381185" cy="178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9315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62274"/>
          </a:xfrm>
        </p:spPr>
        <p:txBody>
          <a:bodyPr>
            <a:normAutofit fontScale="90000"/>
          </a:bodyPr>
          <a:lstStyle/>
          <a:p>
            <a:r>
              <a:rPr lang="en-GB" sz="2800" dirty="0" smtClean="0"/>
              <a:t>How many of these celebrities real names are correct?</a:t>
            </a:r>
            <a:br>
              <a:rPr lang="en-GB" sz="2800" dirty="0" smtClean="0"/>
            </a:br>
            <a:r>
              <a:rPr lang="en-GB" sz="2800" dirty="0" err="1" smtClean="0">
                <a:solidFill>
                  <a:srgbClr val="FF0000"/>
                </a:solidFill>
              </a:rPr>
              <a:t>Cilla</a:t>
            </a:r>
            <a:r>
              <a:rPr lang="en-GB" sz="2800" dirty="0" smtClean="0">
                <a:solidFill>
                  <a:srgbClr val="FF0000"/>
                </a:solidFill>
              </a:rPr>
              <a:t> Black   Priscilla White</a:t>
            </a:r>
            <a:r>
              <a:rPr lang="en-GB" sz="2800" dirty="0" smtClean="0"/>
              <a:t/>
            </a:r>
            <a:br>
              <a:rPr lang="en-GB" sz="2800" dirty="0" smtClean="0"/>
            </a:br>
            <a:r>
              <a:rPr lang="en-GB" sz="2800" dirty="0" smtClean="0"/>
              <a:t>Dusty Springfield   Dusty Springfield  (Mary O’Brien)</a:t>
            </a:r>
            <a:br>
              <a:rPr lang="en-GB" sz="2800" dirty="0" smtClean="0"/>
            </a:br>
            <a:r>
              <a:rPr lang="en-GB" sz="2800" dirty="0" smtClean="0">
                <a:solidFill>
                  <a:srgbClr val="FF0000"/>
                </a:solidFill>
              </a:rPr>
              <a:t>Britney Spears   Britney Spears</a:t>
            </a:r>
            <a:r>
              <a:rPr lang="en-GB" sz="2800" dirty="0" smtClean="0"/>
              <a:t/>
            </a:r>
            <a:br>
              <a:rPr lang="en-GB" sz="2800" dirty="0" smtClean="0"/>
            </a:br>
            <a:r>
              <a:rPr lang="en-GB" sz="2800" dirty="0" smtClean="0">
                <a:solidFill>
                  <a:srgbClr val="FF0000"/>
                </a:solidFill>
              </a:rPr>
              <a:t>Jimi Hendrix  Johnny Hendrix</a:t>
            </a:r>
            <a:r>
              <a:rPr lang="en-GB" sz="2800" dirty="0" smtClean="0"/>
              <a:t/>
            </a:r>
            <a:br>
              <a:rPr lang="en-GB" sz="2800" dirty="0" smtClean="0"/>
            </a:br>
            <a:r>
              <a:rPr lang="en-GB" sz="2800" dirty="0" smtClean="0">
                <a:solidFill>
                  <a:srgbClr val="FF0000"/>
                </a:solidFill>
              </a:rPr>
              <a:t>Rod Stewart   Roderick Stewart</a:t>
            </a:r>
            <a:endParaRPr lang="en-GB" sz="28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8609477"/>
              </p:ext>
            </p:extLst>
          </p:nvPr>
        </p:nvGraphicFramePr>
        <p:xfrm>
          <a:off x="1619672" y="2924945"/>
          <a:ext cx="5904656" cy="3096345"/>
        </p:xfrm>
        <a:graphic>
          <a:graphicData uri="http://schemas.openxmlformats.org/drawingml/2006/table">
            <a:tbl>
              <a:tblPr firstRow="1" bandRow="1">
                <a:tableStyleId>{5C22544A-7EE6-4342-B048-85BDC9FD1C3A}</a:tableStyleId>
              </a:tblPr>
              <a:tblGrid>
                <a:gridCol w="2202658"/>
                <a:gridCol w="3701998"/>
              </a:tblGrid>
              <a:tr h="619269">
                <a:tc>
                  <a:txBody>
                    <a:bodyPr/>
                    <a:lstStyle/>
                    <a:p>
                      <a:pPr algn="ctr"/>
                      <a:r>
                        <a:rPr lang="en-GB" b="0" dirty="0" smtClean="0">
                          <a:solidFill>
                            <a:schemeClr val="tx1"/>
                          </a:solidFill>
                        </a:rPr>
                        <a:t>A</a:t>
                      </a:r>
                      <a:endParaRPr lang="en-GB" b="0" dirty="0"/>
                    </a:p>
                  </a:txBody>
                  <a:tcPr>
                    <a:solidFill>
                      <a:schemeClr val="bg1">
                        <a:lumMod val="95000"/>
                      </a:schemeClr>
                    </a:solidFill>
                  </a:tcPr>
                </a:tc>
                <a:tc>
                  <a:txBody>
                    <a:bodyPr/>
                    <a:lstStyle/>
                    <a:p>
                      <a:pPr algn="ctr"/>
                      <a:r>
                        <a:rPr lang="en-GB" b="0" dirty="0" smtClean="0">
                          <a:solidFill>
                            <a:schemeClr val="tx1"/>
                          </a:solidFill>
                        </a:rPr>
                        <a:t>1</a:t>
                      </a:r>
                      <a:endParaRPr lang="en-GB" b="0" dirty="0">
                        <a:solidFill>
                          <a:schemeClr val="tx1"/>
                        </a:solidFill>
                      </a:endParaRPr>
                    </a:p>
                  </a:txBody>
                  <a:tcPr>
                    <a:solidFill>
                      <a:schemeClr val="bg1">
                        <a:lumMod val="95000"/>
                      </a:schemeClr>
                    </a:solidFill>
                  </a:tcPr>
                </a:tc>
              </a:tr>
              <a:tr h="619269">
                <a:tc>
                  <a:txBody>
                    <a:bodyPr/>
                    <a:lstStyle/>
                    <a:p>
                      <a:pPr algn="ctr"/>
                      <a:r>
                        <a:rPr lang="en-GB" dirty="0" smtClean="0">
                          <a:solidFill>
                            <a:schemeClr val="tx1"/>
                          </a:solidFill>
                        </a:rPr>
                        <a:t>B</a:t>
                      </a:r>
                      <a:endParaRPr lang="en-GB" dirty="0">
                        <a:solidFill>
                          <a:schemeClr val="tx1"/>
                        </a:solidFill>
                      </a:endParaRPr>
                    </a:p>
                  </a:txBody>
                  <a:tcPr/>
                </a:tc>
                <a:tc>
                  <a:txBody>
                    <a:bodyPr/>
                    <a:lstStyle/>
                    <a:p>
                      <a:pPr algn="ctr"/>
                      <a:r>
                        <a:rPr lang="en-GB" dirty="0" smtClean="0"/>
                        <a:t>2</a:t>
                      </a:r>
                      <a:endParaRPr lang="en-GB" dirty="0"/>
                    </a:p>
                  </a:txBody>
                  <a:tcPr/>
                </a:tc>
              </a:tr>
              <a:tr h="619269">
                <a:tc>
                  <a:txBody>
                    <a:bodyPr/>
                    <a:lstStyle/>
                    <a:p>
                      <a:pPr algn="ctr"/>
                      <a:r>
                        <a:rPr lang="en-GB" dirty="0" smtClean="0">
                          <a:solidFill>
                            <a:schemeClr val="tx1"/>
                          </a:solidFill>
                        </a:rPr>
                        <a:t>C</a:t>
                      </a:r>
                      <a:endParaRPr lang="en-GB" dirty="0">
                        <a:solidFill>
                          <a:schemeClr val="tx1"/>
                        </a:solidFill>
                      </a:endParaRPr>
                    </a:p>
                  </a:txBody>
                  <a:tcPr/>
                </a:tc>
                <a:tc>
                  <a:txBody>
                    <a:bodyPr/>
                    <a:lstStyle/>
                    <a:p>
                      <a:pPr algn="ctr"/>
                      <a:r>
                        <a:rPr lang="en-GB" dirty="0" smtClean="0"/>
                        <a:t>3</a:t>
                      </a:r>
                      <a:endParaRPr lang="en-GB" dirty="0"/>
                    </a:p>
                  </a:txBody>
                  <a:tcPr/>
                </a:tc>
              </a:tr>
              <a:tr h="619269">
                <a:tc>
                  <a:txBody>
                    <a:bodyPr/>
                    <a:lstStyle/>
                    <a:p>
                      <a:pPr algn="ctr"/>
                      <a:r>
                        <a:rPr lang="en-GB" dirty="0" smtClean="0">
                          <a:solidFill>
                            <a:srgbClr val="FF0000"/>
                          </a:solidFill>
                        </a:rPr>
                        <a:t>D</a:t>
                      </a:r>
                      <a:endParaRPr lang="en-GB" dirty="0">
                        <a:solidFill>
                          <a:srgbClr val="FF0000"/>
                        </a:solidFill>
                      </a:endParaRPr>
                    </a:p>
                  </a:txBody>
                  <a:tcPr/>
                </a:tc>
                <a:tc>
                  <a:txBody>
                    <a:bodyPr/>
                    <a:lstStyle/>
                    <a:p>
                      <a:pPr algn="ctr"/>
                      <a:r>
                        <a:rPr lang="en-GB" dirty="0" smtClean="0">
                          <a:solidFill>
                            <a:srgbClr val="FF0000"/>
                          </a:solidFill>
                        </a:rPr>
                        <a:t>4</a:t>
                      </a:r>
                      <a:endParaRPr lang="en-GB" dirty="0">
                        <a:solidFill>
                          <a:srgbClr val="FF0000"/>
                        </a:solidFill>
                      </a:endParaRPr>
                    </a:p>
                  </a:txBody>
                  <a:tcPr/>
                </a:tc>
              </a:tr>
              <a:tr h="619269">
                <a:tc>
                  <a:txBody>
                    <a:bodyPr/>
                    <a:lstStyle/>
                    <a:p>
                      <a:pPr algn="ctr"/>
                      <a:r>
                        <a:rPr lang="en-GB" dirty="0" smtClean="0">
                          <a:solidFill>
                            <a:schemeClr val="tx1"/>
                          </a:solidFill>
                        </a:rPr>
                        <a:t>E</a:t>
                      </a:r>
                      <a:endParaRPr lang="en-GB" dirty="0">
                        <a:solidFill>
                          <a:schemeClr val="tx1"/>
                        </a:solidFill>
                      </a:endParaRPr>
                    </a:p>
                  </a:txBody>
                  <a:tcPr/>
                </a:tc>
                <a:tc>
                  <a:txBody>
                    <a:bodyPr/>
                    <a:lstStyle/>
                    <a:p>
                      <a:pPr algn="ctr"/>
                      <a:r>
                        <a:rPr lang="en-GB" dirty="0" smtClean="0"/>
                        <a:t>5</a:t>
                      </a:r>
                      <a:endParaRPr lang="en-GB" dirty="0"/>
                    </a:p>
                  </a:txBody>
                  <a:tcPr/>
                </a:tc>
              </a:tr>
            </a:tbl>
          </a:graphicData>
        </a:graphic>
      </p:graphicFrame>
    </p:spTree>
    <p:extLst>
      <p:ext uri="{BB962C8B-B14F-4D97-AF65-F5344CB8AC3E}">
        <p14:creationId xmlns:p14="http://schemas.microsoft.com/office/powerpoint/2010/main" val="17332360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39045309"/>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Wakefield</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Wells</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Westminster</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Wigan</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Worcester</a:t>
                      </a:r>
                      <a:endParaRPr lang="en-GB" sz="2400" dirty="0"/>
                    </a:p>
                  </a:txBody>
                  <a:tcPr/>
                </a:tc>
              </a:tr>
            </a:tbl>
          </a:graphicData>
        </a:graphic>
      </p:graphicFrame>
      <p:sp>
        <p:nvSpPr>
          <p:cNvPr id="3" name="TextBox 2"/>
          <p:cNvSpPr txBox="1"/>
          <p:nvPr/>
        </p:nvSpPr>
        <p:spPr>
          <a:xfrm>
            <a:off x="1763689" y="908720"/>
            <a:ext cx="5616624" cy="523220"/>
          </a:xfrm>
          <a:prstGeom prst="rect">
            <a:avLst/>
          </a:prstGeom>
          <a:noFill/>
        </p:spPr>
        <p:txBody>
          <a:bodyPr wrap="square" rtlCol="0">
            <a:spAutoFit/>
          </a:bodyPr>
          <a:lstStyle/>
          <a:p>
            <a:pPr algn="ctr"/>
            <a:r>
              <a:rPr lang="en-GB" sz="2800" dirty="0" smtClean="0"/>
              <a:t>Which of these is not a city?</a:t>
            </a:r>
            <a:endParaRPr lang="en-GB" sz="2800" dirty="0"/>
          </a:p>
        </p:txBody>
      </p:sp>
    </p:spTree>
    <p:extLst>
      <p:ext uri="{BB962C8B-B14F-4D97-AF65-F5344CB8AC3E}">
        <p14:creationId xmlns:p14="http://schemas.microsoft.com/office/powerpoint/2010/main" val="16380121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92055082"/>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Wakefield</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Wells</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Westminster</a:t>
                      </a:r>
                      <a:endParaRPr lang="en-GB" sz="2400" dirty="0"/>
                    </a:p>
                  </a:txBody>
                  <a:tcPr/>
                </a:tc>
              </a:tr>
              <a:tr h="370840">
                <a:tc>
                  <a:txBody>
                    <a:bodyPr/>
                    <a:lstStyle/>
                    <a:p>
                      <a:pPr algn="ctr"/>
                      <a:r>
                        <a:rPr lang="en-GB" sz="2400" dirty="0" smtClean="0">
                          <a:solidFill>
                            <a:srgbClr val="FF0000"/>
                          </a:solidFill>
                        </a:rPr>
                        <a:t>D</a:t>
                      </a:r>
                    </a:p>
                    <a:p>
                      <a:pPr algn="ctr"/>
                      <a:endParaRPr lang="en-GB" sz="2400" dirty="0">
                        <a:solidFill>
                          <a:srgbClr val="FF0000"/>
                        </a:solidFill>
                      </a:endParaRPr>
                    </a:p>
                  </a:txBody>
                  <a:tcPr/>
                </a:tc>
                <a:tc>
                  <a:txBody>
                    <a:bodyPr/>
                    <a:lstStyle/>
                    <a:p>
                      <a:pPr algn="ctr"/>
                      <a:r>
                        <a:rPr lang="en-GB" sz="2400" dirty="0" smtClean="0">
                          <a:solidFill>
                            <a:srgbClr val="FF0000"/>
                          </a:solidFill>
                        </a:rPr>
                        <a:t>Wigan</a:t>
                      </a:r>
                      <a:endParaRPr lang="en-GB" sz="2400" dirty="0">
                        <a:solidFill>
                          <a:srgbClr val="FF0000"/>
                        </a:solidFill>
                      </a:endParaRPr>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Worcester</a:t>
                      </a:r>
                      <a:endParaRPr lang="en-GB" sz="2400" dirty="0"/>
                    </a:p>
                  </a:txBody>
                  <a:tcPr/>
                </a:tc>
              </a:tr>
            </a:tbl>
          </a:graphicData>
        </a:graphic>
      </p:graphicFrame>
      <p:sp>
        <p:nvSpPr>
          <p:cNvPr id="3" name="TextBox 2"/>
          <p:cNvSpPr txBox="1"/>
          <p:nvPr/>
        </p:nvSpPr>
        <p:spPr>
          <a:xfrm>
            <a:off x="1763689" y="908720"/>
            <a:ext cx="5616624" cy="523220"/>
          </a:xfrm>
          <a:prstGeom prst="rect">
            <a:avLst/>
          </a:prstGeom>
          <a:noFill/>
        </p:spPr>
        <p:txBody>
          <a:bodyPr wrap="square" rtlCol="0">
            <a:spAutoFit/>
          </a:bodyPr>
          <a:lstStyle/>
          <a:p>
            <a:pPr algn="ctr"/>
            <a:r>
              <a:rPr lang="en-GB" sz="2800" dirty="0" smtClean="0"/>
              <a:t>Which of these is not a city?</a:t>
            </a:r>
            <a:endParaRPr lang="en-GB" sz="2800" dirty="0"/>
          </a:p>
        </p:txBody>
      </p:sp>
    </p:spTree>
    <p:extLst>
      <p:ext uri="{BB962C8B-B14F-4D97-AF65-F5344CB8AC3E}">
        <p14:creationId xmlns:p14="http://schemas.microsoft.com/office/powerpoint/2010/main" val="16380121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24331137"/>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Baked</a:t>
                      </a:r>
                      <a:r>
                        <a:rPr lang="en-GB" sz="2400" baseline="0" dirty="0" smtClean="0"/>
                        <a:t> beans and pork sausage</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Worcestershire</a:t>
                      </a:r>
                      <a:r>
                        <a:rPr lang="en-GB" sz="2400" baseline="0" dirty="0" smtClean="0"/>
                        <a:t> sauce</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Tomato</a:t>
                      </a:r>
                      <a:r>
                        <a:rPr lang="en-GB" sz="2400" baseline="0" dirty="0" smtClean="0"/>
                        <a:t> Ketchup</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Ripe</a:t>
                      </a:r>
                      <a:r>
                        <a:rPr lang="en-GB" sz="2400" baseline="0" dirty="0" smtClean="0"/>
                        <a:t> Olives</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Mayonnaise</a:t>
                      </a:r>
                      <a:endParaRPr lang="en-GB" sz="2400" dirty="0"/>
                    </a:p>
                  </a:txBody>
                  <a:tcPr/>
                </a:tc>
              </a:tr>
            </a:tbl>
          </a:graphicData>
        </a:graphic>
      </p:graphicFrame>
      <p:sp>
        <p:nvSpPr>
          <p:cNvPr id="3" name="TextBox 2"/>
          <p:cNvSpPr txBox="1"/>
          <p:nvPr/>
        </p:nvSpPr>
        <p:spPr>
          <a:xfrm>
            <a:off x="1187624" y="908720"/>
            <a:ext cx="6552727" cy="954107"/>
          </a:xfrm>
          <a:prstGeom prst="rect">
            <a:avLst/>
          </a:prstGeom>
          <a:noFill/>
        </p:spPr>
        <p:txBody>
          <a:bodyPr wrap="square" rtlCol="0">
            <a:spAutoFit/>
          </a:bodyPr>
          <a:lstStyle/>
          <a:p>
            <a:pPr algn="ctr"/>
            <a:r>
              <a:rPr lang="en-GB" sz="2800" dirty="0" smtClean="0"/>
              <a:t>In 1934 the 57 Heinz varieties were listed? Which was not amongst them?</a:t>
            </a:r>
            <a:endParaRPr lang="en-GB" sz="2800" dirty="0"/>
          </a:p>
        </p:txBody>
      </p:sp>
    </p:spTree>
    <p:extLst>
      <p:ext uri="{BB962C8B-B14F-4D97-AF65-F5344CB8AC3E}">
        <p14:creationId xmlns:p14="http://schemas.microsoft.com/office/powerpoint/2010/main" val="16380121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43035457"/>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solidFill>
                            <a:srgbClr val="FF0000"/>
                          </a:solidFill>
                        </a:rPr>
                        <a:t>A</a:t>
                      </a:r>
                    </a:p>
                    <a:p>
                      <a:pPr algn="ctr"/>
                      <a:endParaRPr lang="en-GB" sz="2400" dirty="0">
                        <a:solidFill>
                          <a:srgbClr val="FF0000"/>
                        </a:solidFill>
                      </a:endParaRPr>
                    </a:p>
                  </a:txBody>
                  <a:tcPr/>
                </a:tc>
                <a:tc>
                  <a:txBody>
                    <a:bodyPr/>
                    <a:lstStyle/>
                    <a:p>
                      <a:pPr algn="ctr"/>
                      <a:r>
                        <a:rPr lang="en-GB" sz="2400" dirty="0" smtClean="0">
                          <a:solidFill>
                            <a:srgbClr val="FF0000"/>
                          </a:solidFill>
                        </a:rPr>
                        <a:t>Baked</a:t>
                      </a:r>
                      <a:r>
                        <a:rPr lang="en-GB" sz="2400" baseline="0" dirty="0" smtClean="0">
                          <a:solidFill>
                            <a:srgbClr val="FF0000"/>
                          </a:solidFill>
                        </a:rPr>
                        <a:t> beans and pork sausage</a:t>
                      </a:r>
                      <a:endParaRPr lang="en-GB" sz="2400" dirty="0">
                        <a:solidFill>
                          <a:srgbClr val="FF0000"/>
                        </a:solidFill>
                      </a:endParaRPr>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Worcestershire</a:t>
                      </a:r>
                      <a:r>
                        <a:rPr lang="en-GB" sz="2400" baseline="0" dirty="0" smtClean="0"/>
                        <a:t> sauce</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Tomato</a:t>
                      </a:r>
                      <a:r>
                        <a:rPr lang="en-GB" sz="2400" baseline="0" dirty="0" smtClean="0"/>
                        <a:t> Ketchup</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Ripe</a:t>
                      </a:r>
                      <a:r>
                        <a:rPr lang="en-GB" sz="2400" baseline="0" dirty="0" smtClean="0"/>
                        <a:t> Olives</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Mayonnaise</a:t>
                      </a:r>
                      <a:endParaRPr lang="en-GB" sz="2400" dirty="0"/>
                    </a:p>
                  </a:txBody>
                  <a:tcPr/>
                </a:tc>
              </a:tr>
            </a:tbl>
          </a:graphicData>
        </a:graphic>
      </p:graphicFrame>
      <p:sp>
        <p:nvSpPr>
          <p:cNvPr id="3" name="TextBox 2"/>
          <p:cNvSpPr txBox="1"/>
          <p:nvPr/>
        </p:nvSpPr>
        <p:spPr>
          <a:xfrm>
            <a:off x="1187624" y="908720"/>
            <a:ext cx="6552727" cy="954107"/>
          </a:xfrm>
          <a:prstGeom prst="rect">
            <a:avLst/>
          </a:prstGeom>
          <a:noFill/>
        </p:spPr>
        <p:txBody>
          <a:bodyPr wrap="square" rtlCol="0">
            <a:spAutoFit/>
          </a:bodyPr>
          <a:lstStyle/>
          <a:p>
            <a:pPr algn="ctr"/>
            <a:r>
              <a:rPr lang="en-GB" sz="2800" dirty="0" smtClean="0"/>
              <a:t>In 1934 the 57 Heinz varieties were listed? Which was not amongst them?</a:t>
            </a:r>
            <a:endParaRPr lang="en-GB" sz="2800" dirty="0"/>
          </a:p>
        </p:txBody>
      </p:sp>
    </p:spTree>
    <p:extLst>
      <p:ext uri="{BB962C8B-B14F-4D97-AF65-F5344CB8AC3E}">
        <p14:creationId xmlns:p14="http://schemas.microsoft.com/office/powerpoint/2010/main" val="1297935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15150819"/>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1</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2</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3</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4</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5</a:t>
                      </a:r>
                      <a:endParaRPr lang="en-GB" sz="2400" dirty="0"/>
                    </a:p>
                  </a:txBody>
                  <a:tcPr/>
                </a:tc>
              </a:tr>
            </a:tbl>
          </a:graphicData>
        </a:graphic>
      </p:graphicFrame>
      <p:sp>
        <p:nvSpPr>
          <p:cNvPr id="3" name="TextBox 2"/>
          <p:cNvSpPr txBox="1"/>
          <p:nvPr/>
        </p:nvSpPr>
        <p:spPr>
          <a:xfrm>
            <a:off x="1043608" y="476672"/>
            <a:ext cx="6624736" cy="1631216"/>
          </a:xfrm>
          <a:prstGeom prst="rect">
            <a:avLst/>
          </a:prstGeom>
          <a:noFill/>
        </p:spPr>
        <p:txBody>
          <a:bodyPr wrap="square" rtlCol="0">
            <a:spAutoFit/>
          </a:bodyPr>
          <a:lstStyle/>
          <a:p>
            <a:pPr algn="ctr"/>
            <a:r>
              <a:rPr lang="en-GB" sz="2800" dirty="0" smtClean="0"/>
              <a:t>Yorkshire or Lancashire?</a:t>
            </a:r>
          </a:p>
          <a:p>
            <a:pPr algn="ctr"/>
            <a:r>
              <a:rPr lang="en-GB" sz="2400" dirty="0" smtClean="0"/>
              <a:t>Halifax (Yorkshire)    Chorley (Lancashire)</a:t>
            </a:r>
          </a:p>
          <a:p>
            <a:pPr algn="ctr"/>
            <a:r>
              <a:rPr lang="en-GB" sz="2400" dirty="0" err="1" smtClean="0"/>
              <a:t>Todmorden</a:t>
            </a:r>
            <a:r>
              <a:rPr lang="en-GB" sz="2400" dirty="0" smtClean="0"/>
              <a:t> (Yorkshire)  Keighley (Lancashire)</a:t>
            </a:r>
          </a:p>
          <a:p>
            <a:pPr algn="ctr"/>
            <a:r>
              <a:rPr lang="en-GB" sz="2400" dirty="0" smtClean="0"/>
              <a:t>Pudsey (Yorkshire)</a:t>
            </a:r>
            <a:endParaRPr lang="en-GB" sz="2400" dirty="0"/>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52337112"/>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1</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2</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3</a:t>
                      </a:r>
                      <a:endParaRPr lang="en-GB" sz="2400" dirty="0"/>
                    </a:p>
                  </a:txBody>
                  <a:tcPr/>
                </a:tc>
              </a:tr>
              <a:tr h="370840">
                <a:tc>
                  <a:txBody>
                    <a:bodyPr/>
                    <a:lstStyle/>
                    <a:p>
                      <a:pPr algn="ctr"/>
                      <a:r>
                        <a:rPr lang="en-GB" sz="2400" dirty="0" smtClean="0">
                          <a:solidFill>
                            <a:srgbClr val="FF0000"/>
                          </a:solidFill>
                        </a:rPr>
                        <a:t>D</a:t>
                      </a:r>
                    </a:p>
                    <a:p>
                      <a:pPr algn="ctr"/>
                      <a:endParaRPr lang="en-GB" sz="2400" dirty="0">
                        <a:solidFill>
                          <a:srgbClr val="FF0000"/>
                        </a:solidFill>
                      </a:endParaRPr>
                    </a:p>
                  </a:txBody>
                  <a:tcPr/>
                </a:tc>
                <a:tc>
                  <a:txBody>
                    <a:bodyPr/>
                    <a:lstStyle/>
                    <a:p>
                      <a:pPr algn="ctr"/>
                      <a:r>
                        <a:rPr lang="en-GB" sz="2400" dirty="0" smtClean="0">
                          <a:solidFill>
                            <a:srgbClr val="FF0000"/>
                          </a:solidFill>
                        </a:rPr>
                        <a:t>4</a:t>
                      </a:r>
                      <a:endParaRPr lang="en-GB" sz="2400" dirty="0">
                        <a:solidFill>
                          <a:srgbClr val="FF0000"/>
                        </a:solidFill>
                      </a:endParaRPr>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5</a:t>
                      </a:r>
                      <a:endParaRPr lang="en-GB" sz="2400" dirty="0"/>
                    </a:p>
                  </a:txBody>
                  <a:tcPr/>
                </a:tc>
              </a:tr>
            </a:tbl>
          </a:graphicData>
        </a:graphic>
      </p:graphicFrame>
      <p:sp>
        <p:nvSpPr>
          <p:cNvPr id="3" name="TextBox 2"/>
          <p:cNvSpPr txBox="1"/>
          <p:nvPr/>
        </p:nvSpPr>
        <p:spPr>
          <a:xfrm>
            <a:off x="1043608" y="476672"/>
            <a:ext cx="6624736" cy="1631216"/>
          </a:xfrm>
          <a:prstGeom prst="rect">
            <a:avLst/>
          </a:prstGeom>
          <a:noFill/>
        </p:spPr>
        <p:txBody>
          <a:bodyPr wrap="square" rtlCol="0">
            <a:spAutoFit/>
          </a:bodyPr>
          <a:lstStyle/>
          <a:p>
            <a:pPr algn="ctr"/>
            <a:r>
              <a:rPr lang="en-GB" sz="2800" dirty="0" smtClean="0"/>
              <a:t>Yorkshire or Lancashire?</a:t>
            </a:r>
          </a:p>
          <a:p>
            <a:pPr algn="ctr"/>
            <a:r>
              <a:rPr lang="en-GB" sz="2400" dirty="0" smtClean="0">
                <a:solidFill>
                  <a:srgbClr val="FF0000"/>
                </a:solidFill>
              </a:rPr>
              <a:t>Halifax (Yorkshire)    Chorley (Lancashire)</a:t>
            </a:r>
          </a:p>
          <a:p>
            <a:pPr algn="ctr"/>
            <a:r>
              <a:rPr lang="en-GB" sz="2400" dirty="0" err="1" smtClean="0">
                <a:solidFill>
                  <a:srgbClr val="FF0000"/>
                </a:solidFill>
              </a:rPr>
              <a:t>Todmorden</a:t>
            </a:r>
            <a:r>
              <a:rPr lang="en-GB" sz="2400" dirty="0" smtClean="0">
                <a:solidFill>
                  <a:srgbClr val="FF0000"/>
                </a:solidFill>
              </a:rPr>
              <a:t> (Yorkshire)  </a:t>
            </a:r>
            <a:r>
              <a:rPr lang="en-GB" sz="2400" dirty="0" smtClean="0"/>
              <a:t>Keighley (Lancashire)</a:t>
            </a:r>
          </a:p>
          <a:p>
            <a:pPr algn="ctr"/>
            <a:r>
              <a:rPr lang="en-GB" sz="2400" dirty="0" smtClean="0">
                <a:solidFill>
                  <a:srgbClr val="FF0000"/>
                </a:solidFill>
              </a:rPr>
              <a:t>Pudsey (Yorkshire)</a:t>
            </a:r>
            <a:endParaRPr lang="en-GB" sz="2400" dirty="0">
              <a:solidFill>
                <a:srgbClr val="FF0000"/>
              </a:solidFill>
            </a:endParaRPr>
          </a:p>
        </p:txBody>
      </p:sp>
    </p:spTree>
    <p:extLst>
      <p:ext uri="{BB962C8B-B14F-4D97-AF65-F5344CB8AC3E}">
        <p14:creationId xmlns:p14="http://schemas.microsoft.com/office/powerpoint/2010/main" val="41690505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65923889"/>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San</a:t>
                      </a:r>
                      <a:r>
                        <a:rPr lang="en-GB" sz="2400" baseline="0" dirty="0" smtClean="0"/>
                        <a:t> Antonio</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San</a:t>
                      </a:r>
                      <a:r>
                        <a:rPr lang="en-GB" sz="2400" baseline="0" dirty="0" smtClean="0"/>
                        <a:t> Francisco</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Las</a:t>
                      </a:r>
                      <a:r>
                        <a:rPr lang="en-GB" sz="2400" baseline="0" dirty="0" smtClean="0"/>
                        <a:t> Vegas</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Washington</a:t>
                      </a:r>
                      <a:r>
                        <a:rPr lang="en-GB" sz="2400" baseline="0" dirty="0" smtClean="0"/>
                        <a:t> DC</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Dallas</a:t>
                      </a:r>
                      <a:endParaRPr lang="en-GB" sz="2400" dirty="0"/>
                    </a:p>
                  </a:txBody>
                  <a:tcPr/>
                </a:tc>
              </a:tr>
            </a:tbl>
          </a:graphicData>
        </a:graphic>
      </p:graphicFrame>
      <p:sp>
        <p:nvSpPr>
          <p:cNvPr id="3" name="TextBox 2"/>
          <p:cNvSpPr txBox="1"/>
          <p:nvPr/>
        </p:nvSpPr>
        <p:spPr>
          <a:xfrm>
            <a:off x="1187624" y="548680"/>
            <a:ext cx="6624736" cy="954107"/>
          </a:xfrm>
          <a:prstGeom prst="rect">
            <a:avLst/>
          </a:prstGeom>
          <a:noFill/>
        </p:spPr>
        <p:txBody>
          <a:bodyPr wrap="square" rtlCol="0">
            <a:spAutoFit/>
          </a:bodyPr>
          <a:lstStyle/>
          <a:p>
            <a:pPr algn="ctr"/>
            <a:r>
              <a:rPr lang="en-GB" sz="2800" dirty="0" smtClean="0"/>
              <a:t>Which of the 5 American cities has the largest population?</a:t>
            </a:r>
          </a:p>
        </p:txBody>
      </p:sp>
    </p:spTree>
    <p:extLst>
      <p:ext uri="{BB962C8B-B14F-4D97-AF65-F5344CB8AC3E}">
        <p14:creationId xmlns:p14="http://schemas.microsoft.com/office/powerpoint/2010/main" val="2306728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67578938"/>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solidFill>
                            <a:srgbClr val="FF0000"/>
                          </a:solidFill>
                        </a:rPr>
                        <a:t>A</a:t>
                      </a:r>
                    </a:p>
                    <a:p>
                      <a:pPr algn="ctr"/>
                      <a:endParaRPr lang="en-GB" sz="2400" dirty="0">
                        <a:solidFill>
                          <a:srgbClr val="FF0000"/>
                        </a:solidFill>
                      </a:endParaRPr>
                    </a:p>
                  </a:txBody>
                  <a:tcPr/>
                </a:tc>
                <a:tc>
                  <a:txBody>
                    <a:bodyPr/>
                    <a:lstStyle/>
                    <a:p>
                      <a:pPr algn="ctr"/>
                      <a:r>
                        <a:rPr lang="en-GB" sz="2400" dirty="0" smtClean="0">
                          <a:solidFill>
                            <a:srgbClr val="FF0000"/>
                          </a:solidFill>
                        </a:rPr>
                        <a:t>San</a:t>
                      </a:r>
                      <a:r>
                        <a:rPr lang="en-GB" sz="2400" baseline="0" dirty="0" smtClean="0">
                          <a:solidFill>
                            <a:srgbClr val="FF0000"/>
                          </a:solidFill>
                        </a:rPr>
                        <a:t> Antonio  1,330,000</a:t>
                      </a:r>
                      <a:endParaRPr lang="en-GB" sz="2400" dirty="0">
                        <a:solidFill>
                          <a:srgbClr val="FF0000"/>
                        </a:solidFill>
                      </a:endParaRPr>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San</a:t>
                      </a:r>
                      <a:r>
                        <a:rPr lang="en-GB" sz="2400" baseline="0" dirty="0" smtClean="0"/>
                        <a:t> Francisco  805,000</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Las</a:t>
                      </a:r>
                      <a:r>
                        <a:rPr lang="en-GB" sz="2400" baseline="0" dirty="0" smtClean="0"/>
                        <a:t> Vegas  480,000</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Washington</a:t>
                      </a:r>
                      <a:r>
                        <a:rPr lang="en-GB" sz="2400" baseline="0" dirty="0" smtClean="0"/>
                        <a:t> DC  600,000</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Dallas  1,200,000</a:t>
                      </a:r>
                      <a:endParaRPr lang="en-GB" sz="2400" dirty="0"/>
                    </a:p>
                  </a:txBody>
                  <a:tcPr/>
                </a:tc>
              </a:tr>
            </a:tbl>
          </a:graphicData>
        </a:graphic>
      </p:graphicFrame>
      <p:sp>
        <p:nvSpPr>
          <p:cNvPr id="3" name="TextBox 2"/>
          <p:cNvSpPr txBox="1"/>
          <p:nvPr/>
        </p:nvSpPr>
        <p:spPr>
          <a:xfrm>
            <a:off x="1187624" y="548680"/>
            <a:ext cx="6624736" cy="954107"/>
          </a:xfrm>
          <a:prstGeom prst="rect">
            <a:avLst/>
          </a:prstGeom>
          <a:noFill/>
        </p:spPr>
        <p:txBody>
          <a:bodyPr wrap="square" rtlCol="0">
            <a:spAutoFit/>
          </a:bodyPr>
          <a:lstStyle/>
          <a:p>
            <a:pPr algn="ctr"/>
            <a:r>
              <a:rPr lang="en-GB" sz="2800" dirty="0" smtClean="0"/>
              <a:t>Which of the 5 American cities has the largest population?</a:t>
            </a:r>
          </a:p>
        </p:txBody>
      </p:sp>
    </p:spTree>
    <p:extLst>
      <p:ext uri="{BB962C8B-B14F-4D97-AF65-F5344CB8AC3E}">
        <p14:creationId xmlns:p14="http://schemas.microsoft.com/office/powerpoint/2010/main" val="24383910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5428116"/>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solidFill>
                            <a:schemeClr val="bg1"/>
                          </a:solidFill>
                        </a:rPr>
                        <a:t>A</a:t>
                      </a:r>
                    </a:p>
                    <a:p>
                      <a:pPr algn="ctr"/>
                      <a:endParaRPr lang="en-GB" sz="2400" dirty="0">
                        <a:solidFill>
                          <a:schemeClr val="bg1"/>
                        </a:solidFill>
                      </a:endParaRPr>
                    </a:p>
                  </a:txBody>
                  <a:tcPr/>
                </a:tc>
                <a:tc>
                  <a:txBody>
                    <a:bodyPr/>
                    <a:lstStyle/>
                    <a:p>
                      <a:pPr algn="ctr"/>
                      <a:r>
                        <a:rPr lang="en-GB" sz="2400" dirty="0" smtClean="0">
                          <a:solidFill>
                            <a:schemeClr val="bg1"/>
                          </a:solidFill>
                        </a:rPr>
                        <a:t>Clarence</a:t>
                      </a:r>
                      <a:r>
                        <a:rPr lang="en-GB" sz="2400" baseline="0" dirty="0" smtClean="0">
                          <a:solidFill>
                            <a:schemeClr val="bg1"/>
                          </a:solidFill>
                        </a:rPr>
                        <a:t> Birdseye</a:t>
                      </a:r>
                      <a:endParaRPr lang="en-GB" sz="2400" dirty="0">
                        <a:solidFill>
                          <a:schemeClr val="bg1"/>
                        </a:solidFill>
                      </a:endParaRPr>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Claude</a:t>
                      </a:r>
                      <a:r>
                        <a:rPr lang="en-GB" sz="2400" baseline="0" dirty="0" smtClean="0"/>
                        <a:t> Birdseye</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Captain</a:t>
                      </a:r>
                      <a:r>
                        <a:rPr lang="en-GB" sz="2400" baseline="0" dirty="0" smtClean="0"/>
                        <a:t> </a:t>
                      </a:r>
                      <a:r>
                        <a:rPr lang="en-GB" sz="2400" baseline="0" dirty="0" err="1" smtClean="0"/>
                        <a:t>Iglo</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Clive</a:t>
                      </a:r>
                      <a:r>
                        <a:rPr lang="en-GB" sz="2400" baseline="0" dirty="0" smtClean="0"/>
                        <a:t> Birdseye</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Did</a:t>
                      </a:r>
                      <a:r>
                        <a:rPr lang="en-GB" sz="2400" baseline="0" dirty="0" smtClean="0"/>
                        <a:t> not really exist</a:t>
                      </a:r>
                      <a:endParaRPr lang="en-GB" sz="2400" dirty="0"/>
                    </a:p>
                  </a:txBody>
                  <a:tcPr/>
                </a:tc>
              </a:tr>
            </a:tbl>
          </a:graphicData>
        </a:graphic>
      </p:graphicFrame>
      <p:sp>
        <p:nvSpPr>
          <p:cNvPr id="3" name="TextBox 2"/>
          <p:cNvSpPr txBox="1"/>
          <p:nvPr/>
        </p:nvSpPr>
        <p:spPr>
          <a:xfrm rot="10800000" flipV="1">
            <a:off x="1331640" y="982416"/>
            <a:ext cx="5184576" cy="954107"/>
          </a:xfrm>
          <a:prstGeom prst="rect">
            <a:avLst/>
          </a:prstGeom>
          <a:noFill/>
        </p:spPr>
        <p:txBody>
          <a:bodyPr wrap="square" rtlCol="0">
            <a:spAutoFit/>
          </a:bodyPr>
          <a:lstStyle/>
          <a:p>
            <a:pPr algn="ctr"/>
            <a:r>
              <a:rPr lang="en-GB" sz="2800" dirty="0" smtClean="0"/>
              <a:t>What was Captain Birdseye’s real name?</a:t>
            </a:r>
          </a:p>
        </p:txBody>
      </p:sp>
      <p:pic>
        <p:nvPicPr>
          <p:cNvPr id="4098" name="Picture 2" descr="http://t3.gstatic.com/images?q=tbn:ANd9GcQu0aieyLNueZWyzuSzGNTu5mDTI7SjBWeZNzim-_CaR2g4EJsC7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078" y="692696"/>
            <a:ext cx="2175283" cy="147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10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p:txBody>
          <a:bodyPr/>
          <a:lstStyle/>
          <a:p>
            <a:pPr marL="0" indent="0" algn="ctr">
              <a:buNone/>
            </a:pPr>
            <a:r>
              <a:rPr lang="en-GB" dirty="0" smtClean="0"/>
              <a:t>Have you tried all 20?</a:t>
            </a:r>
          </a:p>
          <a:p>
            <a:pPr marL="0" indent="0" algn="ctr">
              <a:buNone/>
            </a:pPr>
            <a:r>
              <a:rPr lang="en-GB" dirty="0" smtClean="0"/>
              <a:t>The answers are on the next page.</a:t>
            </a:r>
          </a:p>
          <a:p>
            <a:pPr marL="0" indent="0" algn="ctr">
              <a:buNone/>
            </a:pPr>
            <a:r>
              <a:rPr lang="en-GB" dirty="0" smtClean="0"/>
              <a:t>Good luck.</a:t>
            </a:r>
            <a:endParaRPr lang="en-GB" dirty="0"/>
          </a:p>
        </p:txBody>
      </p:sp>
    </p:spTree>
    <p:extLst>
      <p:ext uri="{BB962C8B-B14F-4D97-AF65-F5344CB8AC3E}">
        <p14:creationId xmlns:p14="http://schemas.microsoft.com/office/powerpoint/2010/main" val="11852004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07262825"/>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solidFill>
                            <a:srgbClr val="FF0000"/>
                          </a:solidFill>
                        </a:rPr>
                        <a:t>A</a:t>
                      </a:r>
                    </a:p>
                    <a:p>
                      <a:pPr algn="ctr"/>
                      <a:endParaRPr lang="en-GB" sz="2400" dirty="0">
                        <a:solidFill>
                          <a:srgbClr val="FF0000"/>
                        </a:solidFill>
                      </a:endParaRPr>
                    </a:p>
                  </a:txBody>
                  <a:tcPr/>
                </a:tc>
                <a:tc>
                  <a:txBody>
                    <a:bodyPr/>
                    <a:lstStyle/>
                    <a:p>
                      <a:pPr algn="ctr"/>
                      <a:r>
                        <a:rPr lang="en-GB" sz="2400" dirty="0" smtClean="0">
                          <a:solidFill>
                            <a:srgbClr val="FF0000"/>
                          </a:solidFill>
                        </a:rPr>
                        <a:t>Clarence</a:t>
                      </a:r>
                      <a:r>
                        <a:rPr lang="en-GB" sz="2400" baseline="0" dirty="0" smtClean="0">
                          <a:solidFill>
                            <a:srgbClr val="FF0000"/>
                          </a:solidFill>
                        </a:rPr>
                        <a:t> Birdseye</a:t>
                      </a:r>
                      <a:endParaRPr lang="en-GB" sz="2400" dirty="0">
                        <a:solidFill>
                          <a:srgbClr val="FF0000"/>
                        </a:solidFill>
                      </a:endParaRPr>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Claude</a:t>
                      </a:r>
                      <a:r>
                        <a:rPr lang="en-GB" sz="2400" baseline="0" dirty="0" smtClean="0"/>
                        <a:t> Birdseye</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Captain</a:t>
                      </a:r>
                      <a:r>
                        <a:rPr lang="en-GB" sz="2400" baseline="0" dirty="0" smtClean="0"/>
                        <a:t> </a:t>
                      </a:r>
                      <a:r>
                        <a:rPr lang="en-GB" sz="2400" baseline="0" dirty="0" err="1" smtClean="0"/>
                        <a:t>Iglo</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Clive</a:t>
                      </a:r>
                      <a:r>
                        <a:rPr lang="en-GB" sz="2400" baseline="0" dirty="0" smtClean="0"/>
                        <a:t> Birdseye</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Did</a:t>
                      </a:r>
                      <a:r>
                        <a:rPr lang="en-GB" sz="2400" baseline="0" dirty="0" smtClean="0"/>
                        <a:t> not really exist</a:t>
                      </a:r>
                      <a:endParaRPr lang="en-GB" sz="2400" dirty="0"/>
                    </a:p>
                  </a:txBody>
                  <a:tcPr/>
                </a:tc>
              </a:tr>
            </a:tbl>
          </a:graphicData>
        </a:graphic>
      </p:graphicFrame>
      <p:sp>
        <p:nvSpPr>
          <p:cNvPr id="3" name="TextBox 2"/>
          <p:cNvSpPr txBox="1"/>
          <p:nvPr/>
        </p:nvSpPr>
        <p:spPr>
          <a:xfrm rot="10800000" flipV="1">
            <a:off x="1331640" y="982416"/>
            <a:ext cx="5184576" cy="954107"/>
          </a:xfrm>
          <a:prstGeom prst="rect">
            <a:avLst/>
          </a:prstGeom>
          <a:noFill/>
        </p:spPr>
        <p:txBody>
          <a:bodyPr wrap="square" rtlCol="0">
            <a:spAutoFit/>
          </a:bodyPr>
          <a:lstStyle/>
          <a:p>
            <a:pPr algn="ctr"/>
            <a:r>
              <a:rPr lang="en-GB" sz="2800" dirty="0" smtClean="0"/>
              <a:t>What was Captain Birdseye’s real name?</a:t>
            </a:r>
          </a:p>
        </p:txBody>
      </p:sp>
      <p:pic>
        <p:nvPicPr>
          <p:cNvPr id="4098" name="Picture 2" descr="http://t3.gstatic.com/images?q=tbn:ANd9GcQu0aieyLNueZWyzuSzGNTu5mDTI7SjBWeZNzim-_CaR2g4EJsC7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078" y="692696"/>
            <a:ext cx="2175283" cy="147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8853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39216155"/>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Sid</a:t>
                      </a:r>
                      <a:r>
                        <a:rPr lang="en-GB" sz="2400" baseline="0" dirty="0" smtClean="0"/>
                        <a:t> James</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Hattie</a:t>
                      </a:r>
                      <a:r>
                        <a:rPr lang="en-GB" sz="2400" baseline="0" dirty="0" smtClean="0"/>
                        <a:t> Jacques</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Kenneth</a:t>
                      </a:r>
                      <a:r>
                        <a:rPr lang="en-GB" sz="2400" baseline="0" dirty="0" smtClean="0"/>
                        <a:t> Williams</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Barbara</a:t>
                      </a:r>
                      <a:r>
                        <a:rPr lang="en-GB" sz="2400" baseline="0" dirty="0" smtClean="0"/>
                        <a:t> Windsor</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Joan</a:t>
                      </a:r>
                      <a:r>
                        <a:rPr lang="en-GB" sz="2400" baseline="0" dirty="0" smtClean="0"/>
                        <a:t> Sims</a:t>
                      </a:r>
                      <a:endParaRPr lang="en-GB" sz="2400" dirty="0"/>
                    </a:p>
                  </a:txBody>
                  <a:tcPr/>
                </a:tc>
              </a:tr>
            </a:tbl>
          </a:graphicData>
        </a:graphic>
      </p:graphicFrame>
      <p:sp>
        <p:nvSpPr>
          <p:cNvPr id="3" name="TextBox 2"/>
          <p:cNvSpPr txBox="1"/>
          <p:nvPr/>
        </p:nvSpPr>
        <p:spPr>
          <a:xfrm>
            <a:off x="1187624" y="548680"/>
            <a:ext cx="6624736" cy="954107"/>
          </a:xfrm>
          <a:prstGeom prst="rect">
            <a:avLst/>
          </a:prstGeom>
          <a:noFill/>
        </p:spPr>
        <p:txBody>
          <a:bodyPr wrap="square" rtlCol="0">
            <a:spAutoFit/>
          </a:bodyPr>
          <a:lstStyle/>
          <a:p>
            <a:pPr algn="ctr"/>
            <a:r>
              <a:rPr lang="en-GB" sz="2800" dirty="0" smtClean="0">
                <a:solidFill>
                  <a:prstClr val="black"/>
                </a:solidFill>
              </a:rPr>
              <a:t>Which of these 5 actors took part in the fewest Carry On films</a:t>
            </a:r>
          </a:p>
        </p:txBody>
      </p:sp>
    </p:spTree>
    <p:extLst>
      <p:ext uri="{BB962C8B-B14F-4D97-AF65-F5344CB8AC3E}">
        <p14:creationId xmlns:p14="http://schemas.microsoft.com/office/powerpoint/2010/main" val="33483496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09079299"/>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Sid</a:t>
                      </a:r>
                      <a:r>
                        <a:rPr lang="en-GB" sz="2400" baseline="0" dirty="0" smtClean="0"/>
                        <a:t> James  19 films</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Hattie</a:t>
                      </a:r>
                      <a:r>
                        <a:rPr lang="en-GB" sz="2400" baseline="0" dirty="0" smtClean="0"/>
                        <a:t> Jacques 14 films</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Kenneth</a:t>
                      </a:r>
                      <a:r>
                        <a:rPr lang="en-GB" sz="2400" baseline="0" dirty="0" smtClean="0"/>
                        <a:t> Williams 26 films</a:t>
                      </a:r>
                      <a:endParaRPr lang="en-GB" sz="2400" dirty="0"/>
                    </a:p>
                  </a:txBody>
                  <a:tcPr/>
                </a:tc>
              </a:tr>
              <a:tr h="370840">
                <a:tc>
                  <a:txBody>
                    <a:bodyPr/>
                    <a:lstStyle/>
                    <a:p>
                      <a:pPr algn="ctr"/>
                      <a:r>
                        <a:rPr lang="en-GB" sz="2400" dirty="0" smtClean="0">
                          <a:solidFill>
                            <a:srgbClr val="FF0000"/>
                          </a:solidFill>
                        </a:rPr>
                        <a:t>D</a:t>
                      </a:r>
                    </a:p>
                    <a:p>
                      <a:pPr algn="ctr"/>
                      <a:endParaRPr lang="en-GB" sz="2400" dirty="0">
                        <a:solidFill>
                          <a:srgbClr val="FF0000"/>
                        </a:solidFill>
                      </a:endParaRPr>
                    </a:p>
                  </a:txBody>
                  <a:tcPr/>
                </a:tc>
                <a:tc>
                  <a:txBody>
                    <a:bodyPr/>
                    <a:lstStyle/>
                    <a:p>
                      <a:pPr algn="ctr"/>
                      <a:r>
                        <a:rPr lang="en-GB" sz="2400" dirty="0" smtClean="0">
                          <a:solidFill>
                            <a:srgbClr val="FF0000"/>
                          </a:solidFill>
                        </a:rPr>
                        <a:t>Barbara</a:t>
                      </a:r>
                      <a:r>
                        <a:rPr lang="en-GB" sz="2400" baseline="0" dirty="0" smtClean="0">
                          <a:solidFill>
                            <a:srgbClr val="FF0000"/>
                          </a:solidFill>
                        </a:rPr>
                        <a:t> Windsor 10 films</a:t>
                      </a:r>
                      <a:endParaRPr lang="en-GB" sz="2400" dirty="0">
                        <a:solidFill>
                          <a:srgbClr val="FF0000"/>
                        </a:solidFill>
                      </a:endParaRPr>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Joan</a:t>
                      </a:r>
                      <a:r>
                        <a:rPr lang="en-GB" sz="2400" baseline="0" dirty="0" smtClean="0"/>
                        <a:t> Sims 24 films</a:t>
                      </a:r>
                      <a:endParaRPr lang="en-GB" sz="2400" dirty="0"/>
                    </a:p>
                  </a:txBody>
                  <a:tcPr/>
                </a:tc>
              </a:tr>
            </a:tbl>
          </a:graphicData>
        </a:graphic>
      </p:graphicFrame>
      <p:sp>
        <p:nvSpPr>
          <p:cNvPr id="3" name="TextBox 2"/>
          <p:cNvSpPr txBox="1"/>
          <p:nvPr/>
        </p:nvSpPr>
        <p:spPr>
          <a:xfrm>
            <a:off x="1187624" y="548680"/>
            <a:ext cx="6624736" cy="954107"/>
          </a:xfrm>
          <a:prstGeom prst="rect">
            <a:avLst/>
          </a:prstGeom>
          <a:noFill/>
        </p:spPr>
        <p:txBody>
          <a:bodyPr wrap="square" rtlCol="0">
            <a:spAutoFit/>
          </a:bodyPr>
          <a:lstStyle/>
          <a:p>
            <a:pPr algn="ctr"/>
            <a:r>
              <a:rPr lang="en-GB" sz="2800" dirty="0" smtClean="0">
                <a:solidFill>
                  <a:prstClr val="black"/>
                </a:solidFill>
              </a:rPr>
              <a:t>Which of these 5 actors took part in the fewest </a:t>
            </a:r>
            <a:r>
              <a:rPr lang="en-GB" sz="2800" smtClean="0">
                <a:solidFill>
                  <a:prstClr val="black"/>
                </a:solidFill>
              </a:rPr>
              <a:t>Carry On </a:t>
            </a:r>
            <a:r>
              <a:rPr lang="en-GB" sz="2800" dirty="0" smtClean="0">
                <a:solidFill>
                  <a:prstClr val="black"/>
                </a:solidFill>
              </a:rPr>
              <a:t>films</a:t>
            </a:r>
          </a:p>
        </p:txBody>
      </p:sp>
    </p:spTree>
    <p:extLst>
      <p:ext uri="{BB962C8B-B14F-4D97-AF65-F5344CB8AC3E}">
        <p14:creationId xmlns:p14="http://schemas.microsoft.com/office/powerpoint/2010/main" val="40691091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34243293"/>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t>A</a:t>
                      </a:r>
                    </a:p>
                    <a:p>
                      <a:pPr algn="ctr"/>
                      <a:endParaRPr lang="en-GB" sz="2400" dirty="0"/>
                    </a:p>
                  </a:txBody>
                  <a:tcPr/>
                </a:tc>
                <a:tc>
                  <a:txBody>
                    <a:bodyPr/>
                    <a:lstStyle/>
                    <a:p>
                      <a:pPr algn="ctr"/>
                      <a:r>
                        <a:rPr lang="en-GB" sz="2400" dirty="0" smtClean="0"/>
                        <a:t>Boules</a:t>
                      </a:r>
                      <a:endParaRPr lang="en-GB" sz="2400" dirty="0"/>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Cricket</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Croquet</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Golf</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Tug</a:t>
                      </a:r>
                      <a:r>
                        <a:rPr lang="en-GB" sz="2400" baseline="0" dirty="0" smtClean="0"/>
                        <a:t> of War</a:t>
                      </a:r>
                      <a:endParaRPr lang="en-GB" sz="2400" dirty="0"/>
                    </a:p>
                  </a:txBody>
                  <a:tcPr/>
                </a:tc>
              </a:tr>
            </a:tbl>
          </a:graphicData>
        </a:graphic>
      </p:graphicFrame>
      <p:sp>
        <p:nvSpPr>
          <p:cNvPr id="3" name="TextBox 2"/>
          <p:cNvSpPr txBox="1"/>
          <p:nvPr/>
        </p:nvSpPr>
        <p:spPr>
          <a:xfrm>
            <a:off x="1187624" y="548680"/>
            <a:ext cx="6624736" cy="1384995"/>
          </a:xfrm>
          <a:prstGeom prst="rect">
            <a:avLst/>
          </a:prstGeom>
          <a:noFill/>
        </p:spPr>
        <p:txBody>
          <a:bodyPr wrap="square" rtlCol="0">
            <a:spAutoFit/>
          </a:bodyPr>
          <a:lstStyle/>
          <a:p>
            <a:pPr algn="ctr"/>
            <a:r>
              <a:rPr lang="en-GB" sz="2800" dirty="0" smtClean="0"/>
              <a:t>Which one of the following has never been a full Olympic sport?</a:t>
            </a:r>
          </a:p>
          <a:p>
            <a:pPr algn="ctr"/>
            <a:r>
              <a:rPr lang="en-GB" sz="2800" dirty="0" smtClean="0"/>
              <a:t>*************</a:t>
            </a:r>
          </a:p>
        </p:txBody>
      </p:sp>
    </p:spTree>
    <p:extLst>
      <p:ext uri="{BB962C8B-B14F-4D97-AF65-F5344CB8AC3E}">
        <p14:creationId xmlns:p14="http://schemas.microsoft.com/office/powerpoint/2010/main" val="23461061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17813861"/>
              </p:ext>
            </p:extLst>
          </p:nvPr>
        </p:nvGraphicFramePr>
        <p:xfrm>
          <a:off x="1475656" y="2276872"/>
          <a:ext cx="6096000" cy="4114800"/>
        </p:xfrm>
        <a:graphic>
          <a:graphicData uri="http://schemas.openxmlformats.org/drawingml/2006/table">
            <a:tbl>
              <a:tblPr firstRow="1" bandRow="1">
                <a:tableStyleId>{5C22544A-7EE6-4342-B048-85BDC9FD1C3A}</a:tableStyleId>
              </a:tblPr>
              <a:tblGrid>
                <a:gridCol w="1175792"/>
                <a:gridCol w="4920208"/>
              </a:tblGrid>
              <a:tr h="370840">
                <a:tc>
                  <a:txBody>
                    <a:bodyPr/>
                    <a:lstStyle/>
                    <a:p>
                      <a:pPr algn="ctr"/>
                      <a:r>
                        <a:rPr lang="en-GB" sz="2400" dirty="0" smtClean="0">
                          <a:solidFill>
                            <a:srgbClr val="FF0000"/>
                          </a:solidFill>
                        </a:rPr>
                        <a:t>A</a:t>
                      </a:r>
                    </a:p>
                    <a:p>
                      <a:pPr algn="ctr"/>
                      <a:endParaRPr lang="en-GB" sz="2400" dirty="0">
                        <a:solidFill>
                          <a:srgbClr val="FF0000"/>
                        </a:solidFill>
                      </a:endParaRPr>
                    </a:p>
                  </a:txBody>
                  <a:tcPr/>
                </a:tc>
                <a:tc>
                  <a:txBody>
                    <a:bodyPr/>
                    <a:lstStyle/>
                    <a:p>
                      <a:pPr algn="ctr"/>
                      <a:r>
                        <a:rPr lang="en-GB" sz="2400" dirty="0" smtClean="0">
                          <a:solidFill>
                            <a:srgbClr val="FF0000"/>
                          </a:solidFill>
                        </a:rPr>
                        <a:t>Boules</a:t>
                      </a:r>
                      <a:endParaRPr lang="en-GB" sz="2400" dirty="0">
                        <a:solidFill>
                          <a:srgbClr val="FF0000"/>
                        </a:solidFill>
                      </a:endParaRPr>
                    </a:p>
                  </a:txBody>
                  <a:tcPr/>
                </a:tc>
              </a:tr>
              <a:tr h="370840">
                <a:tc>
                  <a:txBody>
                    <a:bodyPr/>
                    <a:lstStyle/>
                    <a:p>
                      <a:pPr algn="ctr"/>
                      <a:r>
                        <a:rPr lang="en-GB" sz="2400" dirty="0" smtClean="0"/>
                        <a:t>B</a:t>
                      </a:r>
                    </a:p>
                    <a:p>
                      <a:pPr algn="ctr"/>
                      <a:endParaRPr lang="en-GB" sz="2400" dirty="0"/>
                    </a:p>
                  </a:txBody>
                  <a:tcPr/>
                </a:tc>
                <a:tc>
                  <a:txBody>
                    <a:bodyPr/>
                    <a:lstStyle/>
                    <a:p>
                      <a:pPr algn="ctr"/>
                      <a:r>
                        <a:rPr lang="en-GB" sz="2400" dirty="0" smtClean="0"/>
                        <a:t>Cricket 1900</a:t>
                      </a:r>
                      <a:endParaRPr lang="en-GB" sz="2400" dirty="0"/>
                    </a:p>
                  </a:txBody>
                  <a:tcPr/>
                </a:tc>
              </a:tr>
              <a:tr h="370840">
                <a:tc>
                  <a:txBody>
                    <a:bodyPr/>
                    <a:lstStyle/>
                    <a:p>
                      <a:pPr algn="ctr"/>
                      <a:r>
                        <a:rPr lang="en-GB" sz="2400" dirty="0" smtClean="0"/>
                        <a:t>C</a:t>
                      </a:r>
                    </a:p>
                    <a:p>
                      <a:pPr algn="ctr"/>
                      <a:endParaRPr lang="en-GB" sz="2400" dirty="0"/>
                    </a:p>
                  </a:txBody>
                  <a:tcPr/>
                </a:tc>
                <a:tc>
                  <a:txBody>
                    <a:bodyPr/>
                    <a:lstStyle/>
                    <a:p>
                      <a:pPr algn="ctr"/>
                      <a:r>
                        <a:rPr lang="en-GB" sz="2400" dirty="0" smtClean="0"/>
                        <a:t>Croquet 1900</a:t>
                      </a:r>
                      <a:endParaRPr lang="en-GB" sz="2400" dirty="0"/>
                    </a:p>
                  </a:txBody>
                  <a:tcPr/>
                </a:tc>
              </a:tr>
              <a:tr h="370840">
                <a:tc>
                  <a:txBody>
                    <a:bodyPr/>
                    <a:lstStyle/>
                    <a:p>
                      <a:pPr algn="ctr"/>
                      <a:r>
                        <a:rPr lang="en-GB" sz="2400" dirty="0" smtClean="0"/>
                        <a:t>D</a:t>
                      </a:r>
                    </a:p>
                    <a:p>
                      <a:pPr algn="ctr"/>
                      <a:endParaRPr lang="en-GB" sz="2400" dirty="0"/>
                    </a:p>
                  </a:txBody>
                  <a:tcPr/>
                </a:tc>
                <a:tc>
                  <a:txBody>
                    <a:bodyPr/>
                    <a:lstStyle/>
                    <a:p>
                      <a:pPr algn="ctr"/>
                      <a:r>
                        <a:rPr lang="en-GB" sz="2400" dirty="0" smtClean="0"/>
                        <a:t>Golf 1900-1904</a:t>
                      </a:r>
                      <a:endParaRPr lang="en-GB" sz="2400" dirty="0"/>
                    </a:p>
                  </a:txBody>
                  <a:tcPr/>
                </a:tc>
              </a:tr>
              <a:tr h="370840">
                <a:tc>
                  <a:txBody>
                    <a:bodyPr/>
                    <a:lstStyle/>
                    <a:p>
                      <a:pPr algn="ctr"/>
                      <a:r>
                        <a:rPr lang="en-GB" sz="2400" dirty="0" smtClean="0"/>
                        <a:t>E</a:t>
                      </a:r>
                    </a:p>
                    <a:p>
                      <a:pPr algn="ctr"/>
                      <a:endParaRPr lang="en-GB" sz="2400" dirty="0"/>
                    </a:p>
                  </a:txBody>
                  <a:tcPr/>
                </a:tc>
                <a:tc>
                  <a:txBody>
                    <a:bodyPr/>
                    <a:lstStyle/>
                    <a:p>
                      <a:pPr algn="ctr"/>
                      <a:r>
                        <a:rPr lang="en-GB" sz="2400" dirty="0" smtClean="0"/>
                        <a:t>Tug</a:t>
                      </a:r>
                      <a:r>
                        <a:rPr lang="en-GB" sz="2400" baseline="0" dirty="0" smtClean="0"/>
                        <a:t> of War 1900-1920</a:t>
                      </a:r>
                      <a:endParaRPr lang="en-GB" sz="2400" dirty="0"/>
                    </a:p>
                  </a:txBody>
                  <a:tcPr/>
                </a:tc>
              </a:tr>
            </a:tbl>
          </a:graphicData>
        </a:graphic>
      </p:graphicFrame>
      <p:sp>
        <p:nvSpPr>
          <p:cNvPr id="3" name="TextBox 2"/>
          <p:cNvSpPr txBox="1"/>
          <p:nvPr/>
        </p:nvSpPr>
        <p:spPr>
          <a:xfrm>
            <a:off x="1187624" y="548680"/>
            <a:ext cx="6624736" cy="1384995"/>
          </a:xfrm>
          <a:prstGeom prst="rect">
            <a:avLst/>
          </a:prstGeom>
          <a:noFill/>
        </p:spPr>
        <p:txBody>
          <a:bodyPr wrap="square" rtlCol="0">
            <a:spAutoFit/>
          </a:bodyPr>
          <a:lstStyle/>
          <a:p>
            <a:pPr algn="ctr"/>
            <a:r>
              <a:rPr lang="en-GB" sz="2800" dirty="0" smtClean="0"/>
              <a:t>Which one of the following has never been a full Olympic sport?</a:t>
            </a:r>
          </a:p>
          <a:p>
            <a:pPr algn="ctr"/>
            <a:r>
              <a:rPr lang="en-GB" sz="2800" dirty="0" smtClean="0"/>
              <a:t>*************</a:t>
            </a:r>
          </a:p>
        </p:txBody>
      </p:sp>
    </p:spTree>
    <p:extLst>
      <p:ext uri="{BB962C8B-B14F-4D97-AF65-F5344CB8AC3E}">
        <p14:creationId xmlns:p14="http://schemas.microsoft.com/office/powerpoint/2010/main" val="17057583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3068960"/>
            <a:ext cx="5006883" cy="1107996"/>
          </a:xfrm>
          <a:prstGeom prst="rect">
            <a:avLst/>
          </a:prstGeom>
          <a:noFill/>
        </p:spPr>
        <p:txBody>
          <a:bodyPr wrap="none" rtlCol="0">
            <a:spAutoFit/>
          </a:bodyPr>
          <a:lstStyle/>
          <a:p>
            <a:r>
              <a:rPr lang="en-GB" sz="6600" dirty="0" smtClean="0">
                <a:solidFill>
                  <a:srgbClr val="FF0000"/>
                </a:solidFill>
              </a:rPr>
              <a:t>That’s all folks</a:t>
            </a:r>
            <a:endParaRPr lang="en-GB" sz="6600" dirty="0">
              <a:solidFill>
                <a:srgbClr val="FF0000"/>
              </a:solidFill>
            </a:endParaRPr>
          </a:p>
        </p:txBody>
      </p:sp>
      <p:sp>
        <p:nvSpPr>
          <p:cNvPr id="3" name="TextBox 2"/>
          <p:cNvSpPr txBox="1"/>
          <p:nvPr/>
        </p:nvSpPr>
        <p:spPr>
          <a:xfrm>
            <a:off x="539552" y="1916832"/>
            <a:ext cx="8136904" cy="1323439"/>
          </a:xfrm>
          <a:prstGeom prst="rect">
            <a:avLst/>
          </a:prstGeom>
          <a:noFill/>
        </p:spPr>
        <p:txBody>
          <a:bodyPr wrap="square" rtlCol="0">
            <a:spAutoFit/>
          </a:bodyPr>
          <a:lstStyle/>
          <a:p>
            <a:pPr algn="ctr"/>
            <a:r>
              <a:rPr lang="en-GB" sz="4000" dirty="0" smtClean="0">
                <a:solidFill>
                  <a:srgbClr val="7030A0"/>
                </a:solidFill>
              </a:rPr>
              <a:t>Did you meet the target of 20,000 points?</a:t>
            </a:r>
            <a:endParaRPr lang="en-GB" sz="4000" dirty="0">
              <a:solidFill>
                <a:srgbClr val="7030A0"/>
              </a:solidFill>
            </a:endParaRPr>
          </a:p>
        </p:txBody>
      </p:sp>
    </p:spTree>
    <p:extLst>
      <p:ext uri="{BB962C8B-B14F-4D97-AF65-F5344CB8AC3E}">
        <p14:creationId xmlns:p14="http://schemas.microsoft.com/office/powerpoint/2010/main" val="859369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Flowers 50 pts </a:t>
            </a:r>
            <a:r>
              <a:rPr lang="en-GB" sz="3200" dirty="0" smtClean="0"/>
              <a:t>each</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9617561"/>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1090464"/>
                <a:gridCol w="3024336"/>
                <a:gridCol w="1080120"/>
                <a:gridCol w="3034680"/>
              </a:tblGrid>
              <a:tr h="370840">
                <a:tc>
                  <a:txBody>
                    <a:bodyPr/>
                    <a:lstStyle/>
                    <a:p>
                      <a:pPr algn="ctr"/>
                      <a:r>
                        <a:rPr lang="en-GB" dirty="0" smtClean="0"/>
                        <a:t>1</a:t>
                      </a:r>
                      <a:endParaRPr lang="en-GB" dirty="0"/>
                    </a:p>
                  </a:txBody>
                  <a:tcPr/>
                </a:tc>
                <a:tc>
                  <a:txBody>
                    <a:bodyPr/>
                    <a:lstStyle/>
                    <a:p>
                      <a:pPr algn="ctr"/>
                      <a:r>
                        <a:rPr lang="en-GB" dirty="0" smtClean="0"/>
                        <a:t>Amaryllis</a:t>
                      </a:r>
                      <a:endParaRPr lang="en-GB" dirty="0"/>
                    </a:p>
                  </a:txBody>
                  <a:tcPr/>
                </a:tc>
                <a:tc>
                  <a:txBody>
                    <a:bodyPr/>
                    <a:lstStyle/>
                    <a:p>
                      <a:pPr algn="ctr"/>
                      <a:r>
                        <a:rPr lang="en-GB" dirty="0" smtClean="0"/>
                        <a:t>11</a:t>
                      </a:r>
                      <a:endParaRPr lang="en-GB" dirty="0"/>
                    </a:p>
                  </a:txBody>
                  <a:tcPr/>
                </a:tc>
                <a:tc>
                  <a:txBody>
                    <a:bodyPr/>
                    <a:lstStyle/>
                    <a:p>
                      <a:pPr algn="ctr"/>
                      <a:r>
                        <a:rPr lang="en-GB" dirty="0" smtClean="0"/>
                        <a:t>Lily</a:t>
                      </a:r>
                      <a:r>
                        <a:rPr lang="en-GB" baseline="0" dirty="0" smtClean="0"/>
                        <a:t> of the valley</a:t>
                      </a:r>
                      <a:endParaRPr lang="en-GB" dirty="0"/>
                    </a:p>
                  </a:txBody>
                  <a:tcPr/>
                </a:tc>
              </a:tr>
              <a:tr h="370840">
                <a:tc>
                  <a:txBody>
                    <a:bodyPr/>
                    <a:lstStyle/>
                    <a:p>
                      <a:pPr algn="ctr"/>
                      <a:r>
                        <a:rPr lang="en-GB" dirty="0" smtClean="0"/>
                        <a:t>2</a:t>
                      </a:r>
                      <a:endParaRPr lang="en-GB" dirty="0"/>
                    </a:p>
                  </a:txBody>
                  <a:tcPr/>
                </a:tc>
                <a:tc>
                  <a:txBody>
                    <a:bodyPr/>
                    <a:lstStyle/>
                    <a:p>
                      <a:pPr algn="ctr"/>
                      <a:r>
                        <a:rPr lang="en-GB" dirty="0" smtClean="0"/>
                        <a:t>Begonia</a:t>
                      </a:r>
                      <a:endParaRPr lang="en-GB" dirty="0"/>
                    </a:p>
                  </a:txBody>
                  <a:tcPr/>
                </a:tc>
                <a:tc>
                  <a:txBody>
                    <a:bodyPr/>
                    <a:lstStyle/>
                    <a:p>
                      <a:pPr algn="ctr"/>
                      <a:r>
                        <a:rPr lang="en-GB" dirty="0" smtClean="0"/>
                        <a:t>12</a:t>
                      </a:r>
                      <a:endParaRPr lang="en-GB" dirty="0"/>
                    </a:p>
                  </a:txBody>
                  <a:tcPr/>
                </a:tc>
                <a:tc>
                  <a:txBody>
                    <a:bodyPr/>
                    <a:lstStyle/>
                    <a:p>
                      <a:pPr algn="ctr"/>
                      <a:r>
                        <a:rPr lang="en-GB" dirty="0" smtClean="0"/>
                        <a:t>Marigold</a:t>
                      </a:r>
                      <a:endParaRPr lang="en-GB" dirty="0"/>
                    </a:p>
                  </a:txBody>
                  <a:tcPr/>
                </a:tc>
              </a:tr>
              <a:tr h="370840">
                <a:tc>
                  <a:txBody>
                    <a:bodyPr/>
                    <a:lstStyle/>
                    <a:p>
                      <a:pPr algn="ctr"/>
                      <a:r>
                        <a:rPr lang="en-GB" dirty="0" smtClean="0"/>
                        <a:t>3</a:t>
                      </a:r>
                      <a:endParaRPr lang="en-GB" dirty="0"/>
                    </a:p>
                  </a:txBody>
                  <a:tcPr/>
                </a:tc>
                <a:tc>
                  <a:txBody>
                    <a:bodyPr/>
                    <a:lstStyle/>
                    <a:p>
                      <a:pPr algn="ctr"/>
                      <a:r>
                        <a:rPr lang="en-GB" dirty="0" smtClean="0"/>
                        <a:t>Clematis</a:t>
                      </a:r>
                      <a:endParaRPr lang="en-GB" dirty="0"/>
                    </a:p>
                  </a:txBody>
                  <a:tcPr/>
                </a:tc>
                <a:tc>
                  <a:txBody>
                    <a:bodyPr/>
                    <a:lstStyle/>
                    <a:p>
                      <a:pPr algn="ctr"/>
                      <a:r>
                        <a:rPr lang="en-GB" dirty="0" smtClean="0"/>
                        <a:t>13</a:t>
                      </a:r>
                      <a:endParaRPr lang="en-GB" dirty="0"/>
                    </a:p>
                  </a:txBody>
                  <a:tcPr/>
                </a:tc>
                <a:tc>
                  <a:txBody>
                    <a:bodyPr/>
                    <a:lstStyle/>
                    <a:p>
                      <a:pPr algn="ctr"/>
                      <a:r>
                        <a:rPr lang="en-GB" dirty="0" smtClean="0"/>
                        <a:t>Nasturtium</a:t>
                      </a:r>
                      <a:endParaRPr lang="en-GB" dirty="0"/>
                    </a:p>
                  </a:txBody>
                  <a:tcPr/>
                </a:tc>
              </a:tr>
              <a:tr h="370840">
                <a:tc>
                  <a:txBody>
                    <a:bodyPr/>
                    <a:lstStyle/>
                    <a:p>
                      <a:pPr algn="ctr"/>
                      <a:r>
                        <a:rPr lang="en-GB" dirty="0" smtClean="0"/>
                        <a:t>4</a:t>
                      </a:r>
                      <a:endParaRPr lang="en-GB" dirty="0"/>
                    </a:p>
                  </a:txBody>
                  <a:tcPr/>
                </a:tc>
                <a:tc>
                  <a:txBody>
                    <a:bodyPr/>
                    <a:lstStyle/>
                    <a:p>
                      <a:pPr algn="ctr"/>
                      <a:r>
                        <a:rPr lang="en-GB" dirty="0" smtClean="0"/>
                        <a:t>Dahlia</a:t>
                      </a:r>
                      <a:endParaRPr lang="en-GB" dirty="0"/>
                    </a:p>
                  </a:txBody>
                  <a:tcPr/>
                </a:tc>
                <a:tc>
                  <a:txBody>
                    <a:bodyPr/>
                    <a:lstStyle/>
                    <a:p>
                      <a:pPr algn="ctr"/>
                      <a:r>
                        <a:rPr lang="en-GB" dirty="0" smtClean="0"/>
                        <a:t>14</a:t>
                      </a:r>
                      <a:endParaRPr lang="en-GB" dirty="0"/>
                    </a:p>
                  </a:txBody>
                  <a:tcPr/>
                </a:tc>
                <a:tc>
                  <a:txBody>
                    <a:bodyPr/>
                    <a:lstStyle/>
                    <a:p>
                      <a:pPr algn="ctr"/>
                      <a:r>
                        <a:rPr lang="en-GB" dirty="0" smtClean="0"/>
                        <a:t>Pansy</a:t>
                      </a:r>
                      <a:endParaRPr lang="en-GB" dirty="0"/>
                    </a:p>
                  </a:txBody>
                  <a:tcPr/>
                </a:tc>
              </a:tr>
              <a:tr h="370840">
                <a:tc>
                  <a:txBody>
                    <a:bodyPr/>
                    <a:lstStyle/>
                    <a:p>
                      <a:pPr algn="ctr"/>
                      <a:r>
                        <a:rPr lang="en-GB" dirty="0" smtClean="0"/>
                        <a:t>5</a:t>
                      </a:r>
                      <a:endParaRPr lang="en-GB" dirty="0"/>
                    </a:p>
                  </a:txBody>
                  <a:tcPr/>
                </a:tc>
                <a:tc>
                  <a:txBody>
                    <a:bodyPr/>
                    <a:lstStyle/>
                    <a:p>
                      <a:pPr algn="ctr"/>
                      <a:r>
                        <a:rPr lang="en-GB" dirty="0" err="1" smtClean="0"/>
                        <a:t>Eidelweiss</a:t>
                      </a:r>
                      <a:endParaRPr lang="en-GB" dirty="0"/>
                    </a:p>
                  </a:txBody>
                  <a:tcPr/>
                </a:tc>
                <a:tc>
                  <a:txBody>
                    <a:bodyPr/>
                    <a:lstStyle/>
                    <a:p>
                      <a:pPr algn="ctr"/>
                      <a:r>
                        <a:rPr lang="en-GB" dirty="0" smtClean="0"/>
                        <a:t>15</a:t>
                      </a:r>
                      <a:endParaRPr lang="en-GB" dirty="0"/>
                    </a:p>
                  </a:txBody>
                  <a:tcPr/>
                </a:tc>
                <a:tc>
                  <a:txBody>
                    <a:bodyPr/>
                    <a:lstStyle/>
                    <a:p>
                      <a:pPr algn="ctr"/>
                      <a:r>
                        <a:rPr lang="en-GB" dirty="0" smtClean="0"/>
                        <a:t>Rhododendron</a:t>
                      </a:r>
                      <a:endParaRPr lang="en-GB" dirty="0"/>
                    </a:p>
                  </a:txBody>
                  <a:tcPr/>
                </a:tc>
              </a:tr>
              <a:tr h="370840">
                <a:tc>
                  <a:txBody>
                    <a:bodyPr/>
                    <a:lstStyle/>
                    <a:p>
                      <a:pPr algn="ctr"/>
                      <a:r>
                        <a:rPr lang="en-GB" dirty="0" smtClean="0"/>
                        <a:t>6</a:t>
                      </a:r>
                      <a:endParaRPr lang="en-GB" dirty="0"/>
                    </a:p>
                  </a:txBody>
                  <a:tcPr/>
                </a:tc>
                <a:tc>
                  <a:txBody>
                    <a:bodyPr/>
                    <a:lstStyle/>
                    <a:p>
                      <a:pPr algn="ctr"/>
                      <a:r>
                        <a:rPr lang="en-GB" dirty="0" smtClean="0"/>
                        <a:t>Foxglove</a:t>
                      </a:r>
                      <a:endParaRPr lang="en-GB" dirty="0"/>
                    </a:p>
                  </a:txBody>
                  <a:tcPr/>
                </a:tc>
                <a:tc>
                  <a:txBody>
                    <a:bodyPr/>
                    <a:lstStyle/>
                    <a:p>
                      <a:pPr algn="ctr"/>
                      <a:r>
                        <a:rPr lang="en-GB" dirty="0" smtClean="0"/>
                        <a:t>16</a:t>
                      </a:r>
                      <a:endParaRPr lang="en-GB" dirty="0"/>
                    </a:p>
                  </a:txBody>
                  <a:tcPr/>
                </a:tc>
                <a:tc>
                  <a:txBody>
                    <a:bodyPr/>
                    <a:lstStyle/>
                    <a:p>
                      <a:pPr algn="ctr"/>
                      <a:r>
                        <a:rPr lang="en-GB" dirty="0" smtClean="0"/>
                        <a:t>Salvia</a:t>
                      </a:r>
                      <a:endParaRPr lang="en-GB" dirty="0"/>
                    </a:p>
                  </a:txBody>
                  <a:tcPr/>
                </a:tc>
              </a:tr>
              <a:tr h="370840">
                <a:tc>
                  <a:txBody>
                    <a:bodyPr/>
                    <a:lstStyle/>
                    <a:p>
                      <a:pPr algn="ctr"/>
                      <a:r>
                        <a:rPr lang="en-GB" dirty="0" smtClean="0"/>
                        <a:t>7</a:t>
                      </a:r>
                      <a:endParaRPr lang="en-GB" dirty="0"/>
                    </a:p>
                  </a:txBody>
                  <a:tcPr/>
                </a:tc>
                <a:tc>
                  <a:txBody>
                    <a:bodyPr/>
                    <a:lstStyle/>
                    <a:p>
                      <a:pPr algn="ctr"/>
                      <a:r>
                        <a:rPr lang="en-GB" dirty="0" smtClean="0"/>
                        <a:t>Gladiolus</a:t>
                      </a:r>
                      <a:endParaRPr lang="en-GB" dirty="0"/>
                    </a:p>
                  </a:txBody>
                  <a:tcPr/>
                </a:tc>
                <a:tc>
                  <a:txBody>
                    <a:bodyPr/>
                    <a:lstStyle/>
                    <a:p>
                      <a:pPr algn="ctr"/>
                      <a:r>
                        <a:rPr lang="en-GB" dirty="0" smtClean="0"/>
                        <a:t>17</a:t>
                      </a:r>
                      <a:endParaRPr lang="en-GB" dirty="0"/>
                    </a:p>
                  </a:txBody>
                  <a:tcPr/>
                </a:tc>
                <a:tc>
                  <a:txBody>
                    <a:bodyPr/>
                    <a:lstStyle/>
                    <a:p>
                      <a:pPr algn="ctr"/>
                      <a:r>
                        <a:rPr lang="en-GB" dirty="0" smtClean="0"/>
                        <a:t>Tulip</a:t>
                      </a:r>
                      <a:endParaRPr lang="en-GB" dirty="0"/>
                    </a:p>
                  </a:txBody>
                  <a:tcPr/>
                </a:tc>
              </a:tr>
              <a:tr h="370840">
                <a:tc>
                  <a:txBody>
                    <a:bodyPr/>
                    <a:lstStyle/>
                    <a:p>
                      <a:pPr algn="ctr"/>
                      <a:r>
                        <a:rPr lang="en-GB" dirty="0" smtClean="0"/>
                        <a:t>8</a:t>
                      </a:r>
                      <a:endParaRPr lang="en-GB" dirty="0"/>
                    </a:p>
                  </a:txBody>
                  <a:tcPr/>
                </a:tc>
                <a:tc>
                  <a:txBody>
                    <a:bodyPr/>
                    <a:lstStyle/>
                    <a:p>
                      <a:pPr algn="ctr"/>
                      <a:r>
                        <a:rPr lang="en-GB" dirty="0" smtClean="0"/>
                        <a:t>Honeysuckle</a:t>
                      </a:r>
                      <a:endParaRPr lang="en-GB" dirty="0"/>
                    </a:p>
                  </a:txBody>
                  <a:tcPr/>
                </a:tc>
                <a:tc>
                  <a:txBody>
                    <a:bodyPr/>
                    <a:lstStyle/>
                    <a:p>
                      <a:pPr algn="ctr"/>
                      <a:r>
                        <a:rPr lang="en-GB" dirty="0" smtClean="0"/>
                        <a:t>18</a:t>
                      </a:r>
                      <a:endParaRPr lang="en-GB" dirty="0"/>
                    </a:p>
                  </a:txBody>
                  <a:tcPr/>
                </a:tc>
                <a:tc>
                  <a:txBody>
                    <a:bodyPr/>
                    <a:lstStyle/>
                    <a:p>
                      <a:pPr algn="ctr"/>
                      <a:r>
                        <a:rPr lang="en-GB" dirty="0" smtClean="0"/>
                        <a:t>Wallflower</a:t>
                      </a:r>
                      <a:endParaRPr lang="en-GB" dirty="0"/>
                    </a:p>
                  </a:txBody>
                  <a:tcPr/>
                </a:tc>
              </a:tr>
              <a:tr h="370840">
                <a:tc>
                  <a:txBody>
                    <a:bodyPr/>
                    <a:lstStyle/>
                    <a:p>
                      <a:pPr algn="ctr"/>
                      <a:r>
                        <a:rPr lang="en-GB" dirty="0" smtClean="0"/>
                        <a:t>9</a:t>
                      </a:r>
                      <a:endParaRPr lang="en-GB" dirty="0"/>
                    </a:p>
                  </a:txBody>
                  <a:tcPr/>
                </a:tc>
                <a:tc>
                  <a:txBody>
                    <a:bodyPr/>
                    <a:lstStyle/>
                    <a:p>
                      <a:pPr algn="ctr"/>
                      <a:r>
                        <a:rPr lang="en-GB" dirty="0" smtClean="0"/>
                        <a:t>Iris</a:t>
                      </a:r>
                      <a:endParaRPr lang="en-GB" dirty="0"/>
                    </a:p>
                  </a:txBody>
                  <a:tcPr/>
                </a:tc>
                <a:tc>
                  <a:txBody>
                    <a:bodyPr/>
                    <a:lstStyle/>
                    <a:p>
                      <a:pPr algn="ctr"/>
                      <a:r>
                        <a:rPr lang="en-GB" dirty="0" smtClean="0"/>
                        <a:t>19</a:t>
                      </a:r>
                      <a:endParaRPr lang="en-GB" dirty="0"/>
                    </a:p>
                  </a:txBody>
                  <a:tcPr/>
                </a:tc>
                <a:tc>
                  <a:txBody>
                    <a:bodyPr/>
                    <a:lstStyle/>
                    <a:p>
                      <a:pPr algn="ctr"/>
                      <a:r>
                        <a:rPr lang="en-GB" dirty="0" smtClean="0"/>
                        <a:t>Xanthium</a:t>
                      </a:r>
                      <a:endParaRPr lang="en-GB" dirty="0"/>
                    </a:p>
                  </a:txBody>
                  <a:tcPr/>
                </a:tc>
              </a:tr>
              <a:tr h="370840">
                <a:tc>
                  <a:txBody>
                    <a:bodyPr/>
                    <a:lstStyle/>
                    <a:p>
                      <a:pPr algn="ctr"/>
                      <a:r>
                        <a:rPr lang="en-GB" dirty="0" smtClean="0"/>
                        <a:t>10</a:t>
                      </a:r>
                      <a:endParaRPr lang="en-GB" dirty="0"/>
                    </a:p>
                  </a:txBody>
                  <a:tcPr/>
                </a:tc>
                <a:tc>
                  <a:txBody>
                    <a:bodyPr/>
                    <a:lstStyle/>
                    <a:p>
                      <a:pPr algn="ctr"/>
                      <a:r>
                        <a:rPr lang="en-GB" dirty="0" smtClean="0"/>
                        <a:t>Jasmine</a:t>
                      </a:r>
                      <a:endParaRPr lang="en-GB" dirty="0"/>
                    </a:p>
                  </a:txBody>
                  <a:tcPr/>
                </a:tc>
                <a:tc>
                  <a:txBody>
                    <a:bodyPr/>
                    <a:lstStyle/>
                    <a:p>
                      <a:pPr algn="ctr"/>
                      <a:r>
                        <a:rPr lang="en-GB" dirty="0" smtClean="0"/>
                        <a:t>20</a:t>
                      </a:r>
                      <a:endParaRPr lang="en-GB" dirty="0"/>
                    </a:p>
                  </a:txBody>
                  <a:tcPr/>
                </a:tc>
                <a:tc>
                  <a:txBody>
                    <a:bodyPr/>
                    <a:lstStyle/>
                    <a:p>
                      <a:pPr algn="ctr"/>
                      <a:r>
                        <a:rPr lang="en-GB" dirty="0" smtClean="0"/>
                        <a:t>Zinnia</a:t>
                      </a:r>
                      <a:endParaRPr lang="en-GB" dirty="0"/>
                    </a:p>
                  </a:txBody>
                  <a:tcPr/>
                </a:tc>
              </a:tr>
            </a:tbl>
          </a:graphicData>
        </a:graphic>
      </p:graphicFrame>
    </p:spTree>
    <p:extLst>
      <p:ext uri="{BB962C8B-B14F-4D97-AF65-F5344CB8AC3E}">
        <p14:creationId xmlns:p14="http://schemas.microsoft.com/office/powerpoint/2010/main" val="2147949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1165</TotalTime>
  <Words>2563</Words>
  <Application>Microsoft Office PowerPoint</Application>
  <PresentationFormat>On-screen Show (4:3)</PresentationFormat>
  <Paragraphs>852</Paragraphs>
  <Slides>85</Slides>
  <Notes>0</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PowerPoint Presentation</vt:lpstr>
      <vt:lpstr>Flowers</vt:lpstr>
      <vt:lpstr>How many flowers can you identify? 50 pts for each.</vt:lpstr>
      <vt:lpstr>How many flowers can you identify? 50 pts for each</vt:lpstr>
      <vt:lpstr>How many flowers can you identify? 50 pts for each</vt:lpstr>
      <vt:lpstr>How many flowers can you identify? 50 pts for each</vt:lpstr>
      <vt:lpstr>How many flowers can you identify? 50 pts for each</vt:lpstr>
      <vt:lpstr>Answers</vt:lpstr>
      <vt:lpstr>Flowers 50 pts each</vt:lpstr>
      <vt:lpstr>Target</vt:lpstr>
      <vt:lpstr>Today a gallon of petrol costs £6, but what was the price in 1970?</vt:lpstr>
      <vt:lpstr>Today a gallon of petrol costs £6, but what was the price in 1970?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many of these celebrities real names are correct? Cliff Richard    Harry Webb Tom Jones   Tom Jones Mick Jagger    Mick Jagger Engelbert Humperdinck    Arnold Dorsey John Wayne   Marion Morrison</vt:lpstr>
      <vt:lpstr>How many of these celebrities real names are correct? Cliff Richard    Harry Webb Tom Jones   Tom Jones (Thomas Woodward) Mick Jagger    Mick Jagger Engelbert Humperdinck    Arnold Dorsey John Wayne   Marion Morrison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many UK bridges can you identify? 100 pts for each</vt:lpstr>
      <vt:lpstr>How many UK bridges can you identify? 100 pts for each</vt:lpstr>
      <vt:lpstr>How many UK bridges can you identify? 100 pts for each</vt:lpstr>
      <vt:lpstr>How many UK bridges can you identify? 100 pts for each</vt:lpstr>
      <vt:lpstr>How many UK bridges can you identify? 100 pts for each</vt:lpstr>
      <vt:lpstr>Answers</vt:lpstr>
      <vt:lpstr>UK Bridges 100 pts for each  </vt:lpstr>
      <vt:lpstr>Target</vt:lpstr>
      <vt:lpstr>Target</vt:lpstr>
      <vt:lpstr>PowerPoint Presentation</vt:lpstr>
      <vt:lpstr>PowerPoint Presentation</vt:lpstr>
      <vt:lpstr>PowerPoint Presentation</vt:lpstr>
      <vt:lpstr>PowerPoint Presentation</vt:lpstr>
      <vt:lpstr>How many of these celebrities real names are correct? Elton John   Reg Dwight Lulu           Marie McDonald McLaughlin Lawrie Dolly Parton  Dolly Parton Boy George   George Alan O’Dowd David Bowie   David Jones</vt:lpstr>
      <vt:lpstr>How many of these celebrities real names are correct? Elton John   Reg Dwight Lulu           Marie McDonald McLaughlin Lawrie Dolly Parton  Dolly Parton Boy George   George Alan O’Dowd David Bowie   David Jones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many birds can you identify? 200 pts for each</vt:lpstr>
      <vt:lpstr>How many birds can you identify? 200 pts for each</vt:lpstr>
      <vt:lpstr>How many birds can you identify? 200 pts for each</vt:lpstr>
      <vt:lpstr>How many birds can you identify? 200 pts for each</vt:lpstr>
      <vt:lpstr>How many birds can you identify? 200 pts for each</vt:lpstr>
      <vt:lpstr>Answers</vt:lpstr>
      <vt:lpstr>200 pts each</vt:lpstr>
      <vt:lpstr>Target</vt:lpstr>
      <vt:lpstr>Final flourish</vt:lpstr>
      <vt:lpstr>PowerPoint Presentation</vt:lpstr>
      <vt:lpstr>PowerPoint Presentation</vt:lpstr>
      <vt:lpstr>PowerPoint Presentation</vt:lpstr>
      <vt:lpstr>PowerPoint Presentation</vt:lpstr>
      <vt:lpstr>How many of these celebrities real names are correct? Cilla Black   Priscilla White Dusty Springfield   Dusty Springfield Britney Spears   Britney Spears Jimi Hendrix  Johnny Hendrix Rod Stewart   Roderick Stewart</vt:lpstr>
      <vt:lpstr>How many of these celebrities real names are correct? Cilla Black   Priscilla White Dusty Springfield   Dusty Springfield  (Mary O’Brien) Britney Spears   Britney Spears Jimi Hendrix  Johnny Hendrix Rod Stewart   Roderick Stewart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92</cp:revision>
  <dcterms:created xsi:type="dcterms:W3CDTF">2011-03-11T09:41:43Z</dcterms:created>
  <dcterms:modified xsi:type="dcterms:W3CDTF">2015-02-26T08:05:10Z</dcterms:modified>
</cp:coreProperties>
</file>